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61" r:id="rId4"/>
    <p:sldId id="259" r:id="rId5"/>
    <p:sldId id="260" r:id="rId6"/>
    <p:sldId id="262" r:id="rId7"/>
    <p:sldId id="263" r:id="rId8"/>
    <p:sldId id="264" r:id="rId9"/>
    <p:sldId id="257" r:id="rId10"/>
    <p:sldId id="265" r:id="rId11"/>
  </p:sldIdLst>
  <p:sldSz cx="12192000" cy="6858000"/>
  <p:notesSz cx="6858000" cy="9144000"/>
  <p:defaultTextStyle>
    <a:defPPr>
      <a:defRPr lang="en-US"/>
    </a:defPPr>
    <a:lvl1pPr marL="0" algn="l" defTabSz="768079" rtl="0" eaLnBrk="1" latinLnBrk="0" hangingPunct="1">
      <a:defRPr sz="1513" kern="1200">
        <a:solidFill>
          <a:schemeClr val="tx1"/>
        </a:solidFill>
        <a:latin typeface="+mn-lt"/>
        <a:ea typeface="+mn-ea"/>
        <a:cs typeface="+mn-cs"/>
      </a:defRPr>
    </a:lvl1pPr>
    <a:lvl2pPr marL="384038" algn="l" defTabSz="768079" rtl="0" eaLnBrk="1" latinLnBrk="0" hangingPunct="1">
      <a:defRPr sz="1513" kern="1200">
        <a:solidFill>
          <a:schemeClr val="tx1"/>
        </a:solidFill>
        <a:latin typeface="+mn-lt"/>
        <a:ea typeface="+mn-ea"/>
        <a:cs typeface="+mn-cs"/>
      </a:defRPr>
    </a:lvl2pPr>
    <a:lvl3pPr marL="768079" algn="l" defTabSz="768079" rtl="0" eaLnBrk="1" latinLnBrk="0" hangingPunct="1">
      <a:defRPr sz="1513" kern="1200">
        <a:solidFill>
          <a:schemeClr val="tx1"/>
        </a:solidFill>
        <a:latin typeface="+mn-lt"/>
        <a:ea typeface="+mn-ea"/>
        <a:cs typeface="+mn-cs"/>
      </a:defRPr>
    </a:lvl3pPr>
    <a:lvl4pPr marL="1152117" algn="l" defTabSz="768079" rtl="0" eaLnBrk="1" latinLnBrk="0" hangingPunct="1">
      <a:defRPr sz="1513" kern="1200">
        <a:solidFill>
          <a:schemeClr val="tx1"/>
        </a:solidFill>
        <a:latin typeface="+mn-lt"/>
        <a:ea typeface="+mn-ea"/>
        <a:cs typeface="+mn-cs"/>
      </a:defRPr>
    </a:lvl4pPr>
    <a:lvl5pPr marL="1536158" algn="l" defTabSz="768079" rtl="0" eaLnBrk="1" latinLnBrk="0" hangingPunct="1">
      <a:defRPr sz="1513" kern="1200">
        <a:solidFill>
          <a:schemeClr val="tx1"/>
        </a:solidFill>
        <a:latin typeface="+mn-lt"/>
        <a:ea typeface="+mn-ea"/>
        <a:cs typeface="+mn-cs"/>
      </a:defRPr>
    </a:lvl5pPr>
    <a:lvl6pPr marL="1920196" algn="l" defTabSz="768079" rtl="0" eaLnBrk="1" latinLnBrk="0" hangingPunct="1">
      <a:defRPr sz="1513" kern="1200">
        <a:solidFill>
          <a:schemeClr val="tx1"/>
        </a:solidFill>
        <a:latin typeface="+mn-lt"/>
        <a:ea typeface="+mn-ea"/>
        <a:cs typeface="+mn-cs"/>
      </a:defRPr>
    </a:lvl6pPr>
    <a:lvl7pPr marL="2304235" algn="l" defTabSz="768079" rtl="0" eaLnBrk="1" latinLnBrk="0" hangingPunct="1">
      <a:defRPr sz="1513" kern="1200">
        <a:solidFill>
          <a:schemeClr val="tx1"/>
        </a:solidFill>
        <a:latin typeface="+mn-lt"/>
        <a:ea typeface="+mn-ea"/>
        <a:cs typeface="+mn-cs"/>
      </a:defRPr>
    </a:lvl7pPr>
    <a:lvl8pPr marL="2688275" algn="l" defTabSz="768079" rtl="0" eaLnBrk="1" latinLnBrk="0" hangingPunct="1">
      <a:defRPr sz="1513" kern="1200">
        <a:solidFill>
          <a:schemeClr val="tx1"/>
        </a:solidFill>
        <a:latin typeface="+mn-lt"/>
        <a:ea typeface="+mn-ea"/>
        <a:cs typeface="+mn-cs"/>
      </a:defRPr>
    </a:lvl8pPr>
    <a:lvl9pPr marL="3072313" algn="l" defTabSz="768079" rtl="0" eaLnBrk="1" latinLnBrk="0" hangingPunct="1">
      <a:defRPr sz="1513"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66" d="100"/>
          <a:sy n="66" d="100"/>
        </p:scale>
        <p:origin x="-56" y="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68C5AC8-780C-48B2-B919-D49F4A9FA802}" type="datetimeFigureOut">
              <a:rPr lang="en-US" smtClean="0"/>
              <a:t>9/29/2022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669704-C9B1-48E2-ADE5-B0A516BFF6D6}" type="slidenum">
              <a:rPr lang="en-US" smtClean="0"/>
              <a:t>‹#›</a:t>
            </a:fld>
            <a:endParaRPr lang="en-US"/>
          </a:p>
        </p:txBody>
      </p:sp>
    </p:spTree>
    <p:extLst>
      <p:ext uri="{BB962C8B-B14F-4D97-AF65-F5344CB8AC3E}">
        <p14:creationId xmlns:p14="http://schemas.microsoft.com/office/powerpoint/2010/main" val="316925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68C5AC8-780C-48B2-B919-D49F4A9FA802}" type="datetimeFigureOut">
              <a:rPr lang="en-US" smtClean="0"/>
              <a:t>9/29/2022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669704-C9B1-48E2-ADE5-B0A516BFF6D6}" type="slidenum">
              <a:rPr lang="en-US" smtClean="0"/>
              <a:t>‹#›</a:t>
            </a:fld>
            <a:endParaRPr lang="en-US"/>
          </a:p>
        </p:txBody>
      </p:sp>
    </p:spTree>
    <p:extLst>
      <p:ext uri="{BB962C8B-B14F-4D97-AF65-F5344CB8AC3E}">
        <p14:creationId xmlns:p14="http://schemas.microsoft.com/office/powerpoint/2010/main" val="2705071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68C5AC8-780C-48B2-B919-D49F4A9FA802}" type="datetimeFigureOut">
              <a:rPr lang="en-US" smtClean="0"/>
              <a:t>9/29/2022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669704-C9B1-48E2-ADE5-B0A516BFF6D6}" type="slidenum">
              <a:rPr lang="en-US" smtClean="0"/>
              <a:t>‹#›</a:t>
            </a:fld>
            <a:endParaRPr lang="en-US"/>
          </a:p>
        </p:txBody>
      </p:sp>
    </p:spTree>
    <p:extLst>
      <p:ext uri="{BB962C8B-B14F-4D97-AF65-F5344CB8AC3E}">
        <p14:creationId xmlns:p14="http://schemas.microsoft.com/office/powerpoint/2010/main" val="967594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68C5AC8-780C-48B2-B919-D49F4A9FA802}" type="datetimeFigureOut">
              <a:rPr lang="en-US" smtClean="0"/>
              <a:t>9/29/2022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669704-C9B1-48E2-ADE5-B0A516BFF6D6}" type="slidenum">
              <a:rPr lang="en-US" smtClean="0"/>
              <a:t>‹#›</a:t>
            </a:fld>
            <a:endParaRPr lang="en-US"/>
          </a:p>
        </p:txBody>
      </p:sp>
    </p:spTree>
    <p:extLst>
      <p:ext uri="{BB962C8B-B14F-4D97-AF65-F5344CB8AC3E}">
        <p14:creationId xmlns:p14="http://schemas.microsoft.com/office/powerpoint/2010/main" val="1988178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68C5AC8-780C-48B2-B919-D49F4A9FA802}" type="datetimeFigureOut">
              <a:rPr lang="en-US" smtClean="0"/>
              <a:t>9/29/2022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669704-C9B1-48E2-ADE5-B0A516BFF6D6}" type="slidenum">
              <a:rPr lang="en-US" smtClean="0"/>
              <a:t>‹#›</a:t>
            </a:fld>
            <a:endParaRPr lang="en-US"/>
          </a:p>
        </p:txBody>
      </p:sp>
    </p:spTree>
    <p:extLst>
      <p:ext uri="{BB962C8B-B14F-4D97-AF65-F5344CB8AC3E}">
        <p14:creationId xmlns:p14="http://schemas.microsoft.com/office/powerpoint/2010/main" val="1169368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68C5AC8-780C-48B2-B919-D49F4A9FA802}" type="datetimeFigureOut">
              <a:rPr lang="en-US" smtClean="0"/>
              <a:t>9/29/2022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669704-C9B1-48E2-ADE5-B0A516BFF6D6}" type="slidenum">
              <a:rPr lang="en-US" smtClean="0"/>
              <a:t>‹#›</a:t>
            </a:fld>
            <a:endParaRPr lang="en-US"/>
          </a:p>
        </p:txBody>
      </p:sp>
    </p:spTree>
    <p:extLst>
      <p:ext uri="{BB962C8B-B14F-4D97-AF65-F5344CB8AC3E}">
        <p14:creationId xmlns:p14="http://schemas.microsoft.com/office/powerpoint/2010/main" val="2641945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68C5AC8-780C-48B2-B919-D49F4A9FA802}" type="datetimeFigureOut">
              <a:rPr lang="en-US" smtClean="0"/>
              <a:t>9/29/2022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669704-C9B1-48E2-ADE5-B0A516BFF6D6}" type="slidenum">
              <a:rPr lang="en-US" smtClean="0"/>
              <a:t>‹#›</a:t>
            </a:fld>
            <a:endParaRPr lang="en-US"/>
          </a:p>
        </p:txBody>
      </p:sp>
    </p:spTree>
    <p:extLst>
      <p:ext uri="{BB962C8B-B14F-4D97-AF65-F5344CB8AC3E}">
        <p14:creationId xmlns:p14="http://schemas.microsoft.com/office/powerpoint/2010/main" val="984515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68C5AC8-780C-48B2-B919-D49F4A9FA802}" type="datetimeFigureOut">
              <a:rPr lang="en-US" smtClean="0"/>
              <a:t>9/29/2022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669704-C9B1-48E2-ADE5-B0A516BFF6D6}" type="slidenum">
              <a:rPr lang="en-US" smtClean="0"/>
              <a:t>‹#›</a:t>
            </a:fld>
            <a:endParaRPr lang="en-US"/>
          </a:p>
        </p:txBody>
      </p:sp>
    </p:spTree>
    <p:extLst>
      <p:ext uri="{BB962C8B-B14F-4D97-AF65-F5344CB8AC3E}">
        <p14:creationId xmlns:p14="http://schemas.microsoft.com/office/powerpoint/2010/main" val="212532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8C5AC8-780C-48B2-B919-D49F4A9FA802}" type="datetimeFigureOut">
              <a:rPr lang="en-US" smtClean="0"/>
              <a:t>9/29/2022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669704-C9B1-48E2-ADE5-B0A516BFF6D6}" type="slidenum">
              <a:rPr lang="en-US" smtClean="0"/>
              <a:t>‹#›</a:t>
            </a:fld>
            <a:endParaRPr lang="en-US"/>
          </a:p>
        </p:txBody>
      </p:sp>
    </p:spTree>
    <p:extLst>
      <p:ext uri="{BB962C8B-B14F-4D97-AF65-F5344CB8AC3E}">
        <p14:creationId xmlns:p14="http://schemas.microsoft.com/office/powerpoint/2010/main" val="4112485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68C5AC8-780C-48B2-B919-D49F4A9FA802}" type="datetimeFigureOut">
              <a:rPr lang="en-US" smtClean="0"/>
              <a:t>9/29/2022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669704-C9B1-48E2-ADE5-B0A516BFF6D6}" type="slidenum">
              <a:rPr lang="en-US" smtClean="0"/>
              <a:t>‹#›</a:t>
            </a:fld>
            <a:endParaRPr lang="en-US"/>
          </a:p>
        </p:txBody>
      </p:sp>
    </p:spTree>
    <p:extLst>
      <p:ext uri="{BB962C8B-B14F-4D97-AF65-F5344CB8AC3E}">
        <p14:creationId xmlns:p14="http://schemas.microsoft.com/office/powerpoint/2010/main" val="3338625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68C5AC8-780C-48B2-B919-D49F4A9FA802}" type="datetimeFigureOut">
              <a:rPr lang="en-US" smtClean="0"/>
              <a:t>9/29/2022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669704-C9B1-48E2-ADE5-B0A516BFF6D6}" type="slidenum">
              <a:rPr lang="en-US" smtClean="0"/>
              <a:t>‹#›</a:t>
            </a:fld>
            <a:endParaRPr lang="en-US"/>
          </a:p>
        </p:txBody>
      </p:sp>
    </p:spTree>
    <p:extLst>
      <p:ext uri="{BB962C8B-B14F-4D97-AF65-F5344CB8AC3E}">
        <p14:creationId xmlns:p14="http://schemas.microsoft.com/office/powerpoint/2010/main" val="2072936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8C5AC8-780C-48B2-B919-D49F4A9FA802}" type="datetimeFigureOut">
              <a:rPr lang="en-US" smtClean="0"/>
              <a:t>9/29/2022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669704-C9B1-48E2-ADE5-B0A516BFF6D6}" type="slidenum">
              <a:rPr lang="en-US" smtClean="0"/>
              <a:t>‹#›</a:t>
            </a:fld>
            <a:endParaRPr lang="en-US"/>
          </a:p>
        </p:txBody>
      </p:sp>
    </p:spTree>
    <p:extLst>
      <p:ext uri="{BB962C8B-B14F-4D97-AF65-F5344CB8AC3E}">
        <p14:creationId xmlns:p14="http://schemas.microsoft.com/office/powerpoint/2010/main" val="370344380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4.emf"/><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7.png"/><Relationship Id="rId7" Type="http://schemas.openxmlformats.org/officeDocument/2006/relationships/image" Target="../media/image18.jpe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17.emf"/><Relationship Id="rId5" Type="http://schemas.openxmlformats.org/officeDocument/2006/relationships/image" Target="../media/image16.emf"/><Relationship Id="rId10" Type="http://schemas.openxmlformats.org/officeDocument/2006/relationships/image" Target="../media/image21.emf"/><Relationship Id="rId4" Type="http://schemas.openxmlformats.org/officeDocument/2006/relationships/image" Target="../media/image15.emf"/><Relationship Id="rId9" Type="http://schemas.openxmlformats.org/officeDocument/2006/relationships/image" Target="../media/image2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p:cNvSpPr txBox="1"/>
          <p:nvPr/>
        </p:nvSpPr>
        <p:spPr>
          <a:xfrm>
            <a:off x="1036763" y="1669070"/>
            <a:ext cx="10418653" cy="769441"/>
          </a:xfrm>
          <a:prstGeom prst="rect">
            <a:avLst/>
          </a:prstGeom>
          <a:noFill/>
        </p:spPr>
        <p:txBody>
          <a:bodyPr wrap="square" rtlCol="0">
            <a:spAutoFit/>
          </a:bodyPr>
          <a:lstStyle/>
          <a:p>
            <a:pPr algn="ctr"/>
            <a:r>
              <a:rPr lang="en-US" sz="44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KHÓA ĐÀO TẠO NỘI BỘ</a:t>
            </a: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0241" y="95041"/>
            <a:ext cx="6593679" cy="1093748"/>
          </a:xfrm>
          <a:prstGeom prst="rect">
            <a:avLst/>
          </a:prstGeom>
        </p:spPr>
      </p:pic>
      <p:sp>
        <p:nvSpPr>
          <p:cNvPr id="25" name="TextBox 24"/>
          <p:cNvSpPr txBox="1"/>
          <p:nvPr/>
        </p:nvSpPr>
        <p:spPr>
          <a:xfrm>
            <a:off x="4076768" y="4197827"/>
            <a:ext cx="6545345" cy="523220"/>
          </a:xfrm>
          <a:prstGeom prst="rect">
            <a:avLst/>
          </a:prstGeom>
          <a:noFill/>
        </p:spPr>
        <p:txBody>
          <a:bodyPr wrap="square" rtlCol="0">
            <a:spAutoFit/>
          </a:bodyPr>
          <a:lstStyle/>
          <a:p>
            <a:r>
              <a:rPr lang="vi-VN" sz="2800" i="1" dirty="0">
                <a:solidFill>
                  <a:srgbClr val="002060"/>
                </a:solidFill>
                <a:latin typeface="+mj-lt"/>
              </a:rPr>
              <a:t>Hà Nội, Ngày </a:t>
            </a:r>
            <a:r>
              <a:rPr lang="en-US" sz="2800" i="1" dirty="0">
                <a:solidFill>
                  <a:srgbClr val="002060"/>
                </a:solidFill>
                <a:latin typeface="+mj-lt"/>
                <a:cs typeface="Times New Roman" panose="02020603050405020304" pitchFamily="18" charset="0"/>
              </a:rPr>
              <a:t>29</a:t>
            </a:r>
            <a:r>
              <a:rPr lang="vi-VN" sz="2800" i="1" dirty="0">
                <a:solidFill>
                  <a:srgbClr val="002060"/>
                </a:solidFill>
                <a:latin typeface="+mj-lt"/>
              </a:rPr>
              <a:t> tháng </a:t>
            </a:r>
            <a:r>
              <a:rPr lang="en-US" sz="2800" i="1" dirty="0">
                <a:solidFill>
                  <a:srgbClr val="002060"/>
                </a:solidFill>
                <a:latin typeface="+mj-lt"/>
              </a:rPr>
              <a:t>9</a:t>
            </a:r>
            <a:r>
              <a:rPr lang="vi-VN" sz="2800" i="1" dirty="0">
                <a:solidFill>
                  <a:srgbClr val="002060"/>
                </a:solidFill>
                <a:latin typeface="+mj-lt"/>
              </a:rPr>
              <a:t> năm 2022</a:t>
            </a:r>
            <a:endParaRPr lang="en-US" sz="2800" i="1" dirty="0">
              <a:solidFill>
                <a:srgbClr val="002060"/>
              </a:solidFill>
              <a:latin typeface="+mj-lt"/>
            </a:endParaRPr>
          </a:p>
        </p:txBody>
      </p:sp>
      <p:pic>
        <p:nvPicPr>
          <p:cNvPr id="3" name="Picture 2">
            <a:extLst>
              <a:ext uri="{FF2B5EF4-FFF2-40B4-BE49-F238E27FC236}">
                <a16:creationId xmlns:a16="http://schemas.microsoft.com/office/drawing/2014/main" id="{F033E783-EDAF-4F12-8535-D05FC99CD53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468" y="132748"/>
            <a:ext cx="1540592" cy="1540592"/>
          </a:xfrm>
          <a:prstGeom prst="rect">
            <a:avLst/>
          </a:prstGeom>
        </p:spPr>
      </p:pic>
      <p:pic>
        <p:nvPicPr>
          <p:cNvPr id="7" name="Picture 6">
            <a:extLst>
              <a:ext uri="{FF2B5EF4-FFF2-40B4-BE49-F238E27FC236}">
                <a16:creationId xmlns:a16="http://schemas.microsoft.com/office/drawing/2014/main" id="{16503A3B-66D3-47D7-A9EE-2A49121D8013}"/>
              </a:ext>
            </a:extLst>
          </p:cNvPr>
          <p:cNvPicPr>
            <a:picLocks noChangeAspect="1"/>
          </p:cNvPicPr>
          <p:nvPr/>
        </p:nvPicPr>
        <p:blipFill>
          <a:blip r:embed="rId5"/>
          <a:stretch>
            <a:fillRect/>
          </a:stretch>
        </p:blipFill>
        <p:spPr>
          <a:xfrm>
            <a:off x="372049" y="4645515"/>
            <a:ext cx="2870022" cy="1912781"/>
          </a:xfrm>
          <a:prstGeom prst="rect">
            <a:avLst/>
          </a:prstGeom>
        </p:spPr>
      </p:pic>
      <p:pic>
        <p:nvPicPr>
          <p:cNvPr id="9" name="Picture 8">
            <a:extLst>
              <a:ext uri="{FF2B5EF4-FFF2-40B4-BE49-F238E27FC236}">
                <a16:creationId xmlns:a16="http://schemas.microsoft.com/office/drawing/2014/main" id="{6801C943-6BC8-4165-83DC-2595B9472E7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89216" y="4702328"/>
            <a:ext cx="2975728" cy="1912781"/>
          </a:xfrm>
          <a:prstGeom prst="rect">
            <a:avLst/>
          </a:prstGeom>
        </p:spPr>
      </p:pic>
      <p:sp>
        <p:nvSpPr>
          <p:cNvPr id="11" name="TextBox 10">
            <a:extLst>
              <a:ext uri="{FF2B5EF4-FFF2-40B4-BE49-F238E27FC236}">
                <a16:creationId xmlns:a16="http://schemas.microsoft.com/office/drawing/2014/main" id="{C07C1381-98A5-461B-AD0E-9863D656027F}"/>
              </a:ext>
            </a:extLst>
          </p:cNvPr>
          <p:cNvSpPr txBox="1"/>
          <p:nvPr/>
        </p:nvSpPr>
        <p:spPr>
          <a:xfrm>
            <a:off x="1036762" y="2269402"/>
            <a:ext cx="10418653" cy="1446550"/>
          </a:xfrm>
          <a:prstGeom prst="rect">
            <a:avLst/>
          </a:prstGeom>
          <a:noFill/>
        </p:spPr>
        <p:txBody>
          <a:bodyPr wrap="square" rtlCol="0">
            <a:spAutoFit/>
          </a:bodyPr>
          <a:lstStyle/>
          <a:p>
            <a:pPr algn="ctr"/>
            <a:r>
              <a:rPr lang="en-US" sz="44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CHUYÊN ĐỀ KỸ NĂNG SOẠN THẢO VĂN BẢN ĐỐI VỚI SINH VIÊN APD</a:t>
            </a:r>
          </a:p>
        </p:txBody>
      </p:sp>
      <p:sp>
        <p:nvSpPr>
          <p:cNvPr id="12" name="TextBox 11">
            <a:extLst>
              <a:ext uri="{FF2B5EF4-FFF2-40B4-BE49-F238E27FC236}">
                <a16:creationId xmlns:a16="http://schemas.microsoft.com/office/drawing/2014/main" id="{C4845644-14B6-4902-854B-0F6EE52952EA}"/>
              </a:ext>
            </a:extLst>
          </p:cNvPr>
          <p:cNvSpPr txBox="1"/>
          <p:nvPr/>
        </p:nvSpPr>
        <p:spPr>
          <a:xfrm>
            <a:off x="1506879" y="1182797"/>
            <a:ext cx="10418653" cy="400110"/>
          </a:xfrm>
          <a:prstGeom prst="rect">
            <a:avLst/>
          </a:prstGeom>
          <a:noFill/>
        </p:spPr>
        <p:txBody>
          <a:bodyPr wrap="square" rtlCol="0">
            <a:spAutoFit/>
          </a:bodyPr>
          <a:lstStyle/>
          <a:p>
            <a:pPr algn="ct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TRUNG TÂM BỒI D</a:t>
            </a:r>
            <a:r>
              <a:rPr lang="vi-VN"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Ư</a:t>
            </a: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ỠNG, TƯ VẤN VÀ PHẢN BIỆN CHÍNH SÁCH</a:t>
            </a:r>
          </a:p>
        </p:txBody>
      </p:sp>
      <p:pic>
        <p:nvPicPr>
          <p:cNvPr id="2" name="Picture 1">
            <a:extLst>
              <a:ext uri="{FF2B5EF4-FFF2-40B4-BE49-F238E27FC236}">
                <a16:creationId xmlns:a16="http://schemas.microsoft.com/office/drawing/2014/main" id="{86D3C36D-160C-4778-8E34-087DB7794BFE}"/>
              </a:ext>
            </a:extLst>
          </p:cNvPr>
          <p:cNvPicPr>
            <a:picLocks noChangeAspect="1"/>
          </p:cNvPicPr>
          <p:nvPr/>
        </p:nvPicPr>
        <p:blipFill>
          <a:blip r:embed="rId7"/>
          <a:stretch>
            <a:fillRect/>
          </a:stretch>
        </p:blipFill>
        <p:spPr>
          <a:xfrm>
            <a:off x="8315422" y="4801805"/>
            <a:ext cx="3238043" cy="1813304"/>
          </a:xfrm>
          <a:prstGeom prst="rect">
            <a:avLst/>
          </a:prstGeom>
        </p:spPr>
      </p:pic>
      <p:sp>
        <p:nvSpPr>
          <p:cNvPr id="14" name="TextBox 13">
            <a:extLst>
              <a:ext uri="{FF2B5EF4-FFF2-40B4-BE49-F238E27FC236}">
                <a16:creationId xmlns:a16="http://schemas.microsoft.com/office/drawing/2014/main" id="{09C7BD6C-6D6E-4FCD-9EE4-505B468BE35C}"/>
              </a:ext>
            </a:extLst>
          </p:cNvPr>
          <p:cNvSpPr txBox="1"/>
          <p:nvPr/>
        </p:nvSpPr>
        <p:spPr>
          <a:xfrm>
            <a:off x="2554671" y="3639484"/>
            <a:ext cx="8600567" cy="523220"/>
          </a:xfrm>
          <a:prstGeom prst="rect">
            <a:avLst/>
          </a:prstGeom>
          <a:noFill/>
        </p:spPr>
        <p:txBody>
          <a:bodyPr wrap="square" rtlCol="0">
            <a:spAutoFit/>
          </a:bodyPr>
          <a:lstStyle/>
          <a:p>
            <a:pPr algn="ctr"/>
            <a:r>
              <a:rPr lang="en-US" sz="2800" b="1" dirty="0" err="1">
                <a:solidFill>
                  <a:srgbClr val="002060"/>
                </a:solidFill>
                <a:latin typeface="+mj-lt"/>
              </a:rPr>
              <a:t>Trình</a:t>
            </a:r>
            <a:r>
              <a:rPr lang="en-US" sz="2800" b="1" dirty="0">
                <a:solidFill>
                  <a:srgbClr val="002060"/>
                </a:solidFill>
                <a:latin typeface="+mj-lt"/>
              </a:rPr>
              <a:t> </a:t>
            </a:r>
            <a:r>
              <a:rPr lang="en-US" sz="2800" b="1" dirty="0" err="1">
                <a:solidFill>
                  <a:srgbClr val="002060"/>
                </a:solidFill>
                <a:latin typeface="+mj-lt"/>
              </a:rPr>
              <a:t>bày</a:t>
            </a:r>
            <a:r>
              <a:rPr lang="en-US" sz="2800" b="1" dirty="0">
                <a:solidFill>
                  <a:srgbClr val="002060"/>
                </a:solidFill>
                <a:latin typeface="+mj-lt"/>
              </a:rPr>
              <a:t>: TS. Đỗ Kiến Vọng Tel: 0978.459.828</a:t>
            </a:r>
          </a:p>
        </p:txBody>
      </p:sp>
    </p:spTree>
    <p:extLst>
      <p:ext uri="{BB962C8B-B14F-4D97-AF65-F5344CB8AC3E}">
        <p14:creationId xmlns:p14="http://schemas.microsoft.com/office/powerpoint/2010/main" val="25376067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D2323-C826-4ABB-B641-AB6FD0DB1AD8}"/>
              </a:ext>
            </a:extLst>
          </p:cNvPr>
          <p:cNvSpPr>
            <a:spLocks noGrp="1"/>
          </p:cNvSpPr>
          <p:nvPr>
            <p:ph type="title"/>
          </p:nvPr>
        </p:nvSpPr>
        <p:spPr>
          <a:xfrm>
            <a:off x="838200" y="1238352"/>
            <a:ext cx="10515600" cy="899471"/>
          </a:xfrm>
        </p:spPr>
        <p:txBody>
          <a:bodyPr>
            <a:noAutofit/>
          </a:bodyPr>
          <a:lstStyle/>
          <a:p>
            <a:pPr algn="ctr"/>
            <a:r>
              <a:rPr lang="en-US" sz="6000" b="1" dirty="0">
                <a:solidFill>
                  <a:srgbClr val="FF0000"/>
                </a:solidFill>
                <a:latin typeface="Times New Roman" panose="02020603050405020304" pitchFamily="18" charset="0"/>
                <a:cs typeface="Times New Roman" panose="02020603050405020304" pitchFamily="18" charset="0"/>
              </a:rPr>
              <a:t>THỰC HÀNH </a:t>
            </a:r>
          </a:p>
        </p:txBody>
      </p:sp>
      <p:sp>
        <p:nvSpPr>
          <p:cNvPr id="4" name="Title 1">
            <a:extLst>
              <a:ext uri="{FF2B5EF4-FFF2-40B4-BE49-F238E27FC236}">
                <a16:creationId xmlns:a16="http://schemas.microsoft.com/office/drawing/2014/main" id="{655AF0A5-5BA0-4069-AC9D-DDC9446BAB0C}"/>
              </a:ext>
            </a:extLst>
          </p:cNvPr>
          <p:cNvSpPr txBox="1">
            <a:spLocks/>
          </p:cNvSpPr>
          <p:nvPr/>
        </p:nvSpPr>
        <p:spPr>
          <a:xfrm>
            <a:off x="-136188" y="2137823"/>
            <a:ext cx="12192000" cy="30784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000" b="1" dirty="0">
                <a:solidFill>
                  <a:srgbClr val="0000CC"/>
                </a:solidFill>
                <a:latin typeface="Times New Roman" panose="02020603050405020304" pitchFamily="18" charset="0"/>
                <a:cs typeface="Times New Roman" panose="02020603050405020304" pitchFamily="18" charset="0"/>
              </a:rPr>
              <a:t>KỸ NĂNG SOẠN THẢO </a:t>
            </a:r>
          </a:p>
          <a:p>
            <a:pPr algn="ctr"/>
            <a:r>
              <a:rPr lang="en-US" sz="6000" b="1" dirty="0">
                <a:solidFill>
                  <a:srgbClr val="0000CC"/>
                </a:solidFill>
                <a:latin typeface="Times New Roman" panose="02020603050405020304" pitchFamily="18" charset="0"/>
                <a:cs typeface="Times New Roman" panose="02020603050405020304" pitchFamily="18" charset="0"/>
              </a:rPr>
              <a:t>MỘT SỐ LOẠI VĂN BẢN </a:t>
            </a:r>
          </a:p>
          <a:p>
            <a:pPr algn="ctr"/>
            <a:r>
              <a:rPr lang="en-US" sz="6000" b="1" dirty="0">
                <a:solidFill>
                  <a:srgbClr val="0000CC"/>
                </a:solidFill>
                <a:latin typeface="Times New Roman" panose="02020603050405020304" pitchFamily="18" charset="0"/>
                <a:cs typeface="Times New Roman" panose="02020603050405020304" pitchFamily="18" charset="0"/>
              </a:rPr>
              <a:t>HÀNH CHÍNH THÔNG TH</a:t>
            </a:r>
            <a:r>
              <a:rPr lang="vi-VN" sz="6000" b="1" dirty="0">
                <a:solidFill>
                  <a:srgbClr val="0000CC"/>
                </a:solidFill>
                <a:latin typeface="Times New Roman" panose="02020603050405020304" pitchFamily="18" charset="0"/>
                <a:cs typeface="Times New Roman" panose="02020603050405020304" pitchFamily="18" charset="0"/>
              </a:rPr>
              <a:t>Ư</a:t>
            </a:r>
            <a:r>
              <a:rPr lang="en-US" sz="6000" b="1" dirty="0">
                <a:solidFill>
                  <a:srgbClr val="0000CC"/>
                </a:solidFill>
                <a:latin typeface="Times New Roman" panose="02020603050405020304" pitchFamily="18" charset="0"/>
                <a:cs typeface="Times New Roman" panose="02020603050405020304" pitchFamily="18" charset="0"/>
              </a:rPr>
              <a:t>ỜNG</a:t>
            </a:r>
            <a:endParaRPr lang="en-US" sz="4800" b="1"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88498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F033E783-EDAF-4F12-8535-D05FC99CD5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616" y="114076"/>
            <a:ext cx="770296" cy="770296"/>
          </a:xfrm>
          <a:prstGeom prst="rect">
            <a:avLst/>
          </a:prstGeom>
        </p:spPr>
      </p:pic>
      <p:sp>
        <p:nvSpPr>
          <p:cNvPr id="12" name="TextBox 11">
            <a:extLst>
              <a:ext uri="{FF2B5EF4-FFF2-40B4-BE49-F238E27FC236}">
                <a16:creationId xmlns:a16="http://schemas.microsoft.com/office/drawing/2014/main" id="{C4845644-14B6-4902-854B-0F6EE52952EA}"/>
              </a:ext>
            </a:extLst>
          </p:cNvPr>
          <p:cNvSpPr txBox="1"/>
          <p:nvPr/>
        </p:nvSpPr>
        <p:spPr>
          <a:xfrm>
            <a:off x="1242928" y="222445"/>
            <a:ext cx="10418653" cy="400110"/>
          </a:xfrm>
          <a:prstGeom prst="rect">
            <a:avLst/>
          </a:prstGeom>
          <a:noFill/>
        </p:spPr>
        <p:txBody>
          <a:bodyPr wrap="square" rtlCol="0">
            <a:spAutoFit/>
          </a:bodyPr>
          <a:lstStyle/>
          <a:p>
            <a:pPr algn="ct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TRUNG TÂM BỒI D</a:t>
            </a:r>
            <a:r>
              <a:rPr lang="vi-VN"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Ư</a:t>
            </a: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ỠNG, TƯ VẤN VÀ PHẢN BIỆN CHÍNH SÁCH</a:t>
            </a:r>
          </a:p>
        </p:txBody>
      </p:sp>
      <p:sp>
        <p:nvSpPr>
          <p:cNvPr id="6" name="Rectangle 5">
            <a:extLst>
              <a:ext uri="{FF2B5EF4-FFF2-40B4-BE49-F238E27FC236}">
                <a16:creationId xmlns:a16="http://schemas.microsoft.com/office/drawing/2014/main" id="{2BAFC6CF-9C00-4AB9-B5E1-163E04AD53A7}"/>
              </a:ext>
            </a:extLst>
          </p:cNvPr>
          <p:cNvSpPr/>
          <p:nvPr/>
        </p:nvSpPr>
        <p:spPr>
          <a:xfrm>
            <a:off x="490194" y="1106818"/>
            <a:ext cx="7041822" cy="55287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r>
              <a:rPr lang="vi-VN" sz="2800" b="1" dirty="0">
                <a:solidFill>
                  <a:srgbClr val="FF0000"/>
                </a:solidFill>
                <a:highlight>
                  <a:srgbClr val="FFFF00"/>
                </a:highlight>
                <a:latin typeface="+mj-lt"/>
              </a:rPr>
              <a:t>Văn bản là gì?</a:t>
            </a:r>
          </a:p>
          <a:p>
            <a:pPr algn="just" fontAlgn="base"/>
            <a:r>
              <a:rPr lang="vi-VN" sz="2800" dirty="0">
                <a:latin typeface="+mj-lt"/>
              </a:rPr>
              <a:t>Văn bản là hình thức thể hiện và truyền đạt bằng ngôn ngữ viết trên các chất liệu chuyên môn, ý chí của một chủ thể tới chủ thể khác nhằm mục đích thông báo hay đòi hỏi đối tượng tiếp nhận phải thực hiện một hành vi nhất định đáp ứng nhu cầu của người soạn thảo </a:t>
            </a:r>
            <a:r>
              <a:rPr lang="vi-VN" sz="2800" b="1" dirty="0">
                <a:solidFill>
                  <a:srgbClr val="FF0000"/>
                </a:solidFill>
                <a:highlight>
                  <a:srgbClr val="FFFF00"/>
                </a:highlight>
                <a:latin typeface="+mj-lt"/>
              </a:rPr>
              <a:t>hay nói cách khác văn bản là một phương tiện để ghi nhận, lưu giữ và truyền đạt các thông tin, quyết định từ chủ thể này sang chủ thể khác bằng một ký hiệu hay ngôn ngữ nhất định nào đó.</a:t>
            </a:r>
          </a:p>
        </p:txBody>
      </p:sp>
      <p:pic>
        <p:nvPicPr>
          <p:cNvPr id="8" name="Picture 7">
            <a:extLst>
              <a:ext uri="{FF2B5EF4-FFF2-40B4-BE49-F238E27FC236}">
                <a16:creationId xmlns:a16="http://schemas.microsoft.com/office/drawing/2014/main" id="{B741BD34-F2BF-4684-A1E9-7320ED8FAE79}"/>
              </a:ext>
            </a:extLst>
          </p:cNvPr>
          <p:cNvPicPr>
            <a:picLocks noChangeAspect="1"/>
          </p:cNvPicPr>
          <p:nvPr/>
        </p:nvPicPr>
        <p:blipFill>
          <a:blip r:embed="rId4"/>
          <a:stretch>
            <a:fillRect/>
          </a:stretch>
        </p:blipFill>
        <p:spPr>
          <a:xfrm>
            <a:off x="8502967" y="958867"/>
            <a:ext cx="2867025" cy="1590675"/>
          </a:xfrm>
          <a:prstGeom prst="rect">
            <a:avLst/>
          </a:prstGeom>
        </p:spPr>
      </p:pic>
      <p:pic>
        <p:nvPicPr>
          <p:cNvPr id="10" name="Picture 9">
            <a:extLst>
              <a:ext uri="{FF2B5EF4-FFF2-40B4-BE49-F238E27FC236}">
                <a16:creationId xmlns:a16="http://schemas.microsoft.com/office/drawing/2014/main" id="{4CD5AD98-7AA4-42C8-BF3E-36646497A291}"/>
              </a:ext>
            </a:extLst>
          </p:cNvPr>
          <p:cNvPicPr>
            <a:picLocks noChangeAspect="1"/>
          </p:cNvPicPr>
          <p:nvPr/>
        </p:nvPicPr>
        <p:blipFill>
          <a:blip r:embed="rId5"/>
          <a:stretch>
            <a:fillRect/>
          </a:stretch>
        </p:blipFill>
        <p:spPr>
          <a:xfrm>
            <a:off x="8584732" y="3216041"/>
            <a:ext cx="2857500" cy="1600200"/>
          </a:xfrm>
          <a:prstGeom prst="rect">
            <a:avLst/>
          </a:prstGeom>
        </p:spPr>
      </p:pic>
      <p:pic>
        <p:nvPicPr>
          <p:cNvPr id="14" name="Picture 13">
            <a:extLst>
              <a:ext uri="{FF2B5EF4-FFF2-40B4-BE49-F238E27FC236}">
                <a16:creationId xmlns:a16="http://schemas.microsoft.com/office/drawing/2014/main" id="{AB63F0D3-EF77-4EEE-B86A-305B7C337992}"/>
              </a:ext>
            </a:extLst>
          </p:cNvPr>
          <p:cNvPicPr>
            <a:picLocks noChangeAspect="1"/>
          </p:cNvPicPr>
          <p:nvPr/>
        </p:nvPicPr>
        <p:blipFill>
          <a:blip r:embed="rId6"/>
          <a:stretch>
            <a:fillRect/>
          </a:stretch>
        </p:blipFill>
        <p:spPr>
          <a:xfrm>
            <a:off x="8679982" y="5008445"/>
            <a:ext cx="2762250" cy="1657350"/>
          </a:xfrm>
          <a:prstGeom prst="rect">
            <a:avLst/>
          </a:prstGeom>
        </p:spPr>
      </p:pic>
    </p:spTree>
    <p:extLst>
      <p:ext uri="{BB962C8B-B14F-4D97-AF65-F5344CB8AC3E}">
        <p14:creationId xmlns:p14="http://schemas.microsoft.com/office/powerpoint/2010/main" val="296998056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F033E783-EDAF-4F12-8535-D05FC99CD5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616" y="114076"/>
            <a:ext cx="770296" cy="770296"/>
          </a:xfrm>
          <a:prstGeom prst="rect">
            <a:avLst/>
          </a:prstGeom>
        </p:spPr>
      </p:pic>
      <p:sp>
        <p:nvSpPr>
          <p:cNvPr id="12" name="TextBox 11">
            <a:extLst>
              <a:ext uri="{FF2B5EF4-FFF2-40B4-BE49-F238E27FC236}">
                <a16:creationId xmlns:a16="http://schemas.microsoft.com/office/drawing/2014/main" id="{C4845644-14B6-4902-854B-0F6EE52952EA}"/>
              </a:ext>
            </a:extLst>
          </p:cNvPr>
          <p:cNvSpPr txBox="1"/>
          <p:nvPr/>
        </p:nvSpPr>
        <p:spPr>
          <a:xfrm>
            <a:off x="1242928" y="222445"/>
            <a:ext cx="10418653" cy="400110"/>
          </a:xfrm>
          <a:prstGeom prst="rect">
            <a:avLst/>
          </a:prstGeom>
          <a:noFill/>
        </p:spPr>
        <p:txBody>
          <a:bodyPr wrap="square" rtlCol="0">
            <a:spAutoFit/>
          </a:bodyPr>
          <a:lstStyle/>
          <a:p>
            <a:pPr algn="ct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TRUNG TÂM BỒI D</a:t>
            </a:r>
            <a:r>
              <a:rPr lang="vi-VN"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Ư</a:t>
            </a: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ỠNG, TƯ VẤN VÀ PHẢN BIỆN CHÍNH SÁCH</a:t>
            </a:r>
          </a:p>
        </p:txBody>
      </p:sp>
      <p:sp>
        <p:nvSpPr>
          <p:cNvPr id="6" name="Rectangle 5">
            <a:extLst>
              <a:ext uri="{FF2B5EF4-FFF2-40B4-BE49-F238E27FC236}">
                <a16:creationId xmlns:a16="http://schemas.microsoft.com/office/drawing/2014/main" id="{2BAFC6CF-9C00-4AB9-B5E1-163E04AD53A7}"/>
              </a:ext>
            </a:extLst>
          </p:cNvPr>
          <p:cNvSpPr/>
          <p:nvPr/>
        </p:nvSpPr>
        <p:spPr>
          <a:xfrm>
            <a:off x="4899031" y="1218040"/>
            <a:ext cx="1927886" cy="580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VĂN BẢN</a:t>
            </a:r>
          </a:p>
        </p:txBody>
      </p:sp>
      <p:sp>
        <p:nvSpPr>
          <p:cNvPr id="7" name="TextBox 6">
            <a:extLst>
              <a:ext uri="{FF2B5EF4-FFF2-40B4-BE49-F238E27FC236}">
                <a16:creationId xmlns:a16="http://schemas.microsoft.com/office/drawing/2014/main" id="{55E1FFC7-A8DB-4C4E-BA47-E773EF8CEB50}"/>
              </a:ext>
            </a:extLst>
          </p:cNvPr>
          <p:cNvSpPr txBox="1"/>
          <p:nvPr/>
        </p:nvSpPr>
        <p:spPr>
          <a:xfrm>
            <a:off x="1036764" y="706707"/>
            <a:ext cx="10418653" cy="400110"/>
          </a:xfrm>
          <a:prstGeom prst="rect">
            <a:avLst/>
          </a:prstGeom>
          <a:noFill/>
        </p:spPr>
        <p:txBody>
          <a:bodyPr wrap="square" rtlCol="0">
            <a:spAutoFit/>
          </a:bodyPr>
          <a:lstStyle/>
          <a:p>
            <a:pPr algn="ctr"/>
            <a:r>
              <a:rPr lang="en-US" sz="2000" b="1" spc="50" dirty="0">
                <a:ln w="9525" cmpd="sng">
                  <a:solidFill>
                    <a:srgbClr val="FF0000"/>
                  </a:solidFill>
                  <a:prstDash val="solid"/>
                </a:ln>
                <a:solidFill>
                  <a:srgbClr val="FF0000"/>
                </a:solidFill>
                <a:effectLst>
                  <a:glow rad="38100">
                    <a:schemeClr val="accent1">
                      <a:alpha val="40000"/>
                    </a:schemeClr>
                  </a:glow>
                </a:effectLst>
                <a:highlight>
                  <a:srgbClr val="FFFF00"/>
                </a:highlight>
                <a:latin typeface="Times New Roman" panose="02020603050405020304" pitchFamily="18" charset="0"/>
                <a:cs typeface="Times New Roman" panose="02020603050405020304" pitchFamily="18" charset="0"/>
              </a:rPr>
              <a:t>PHẦN LOẠI VĂN BẢN</a:t>
            </a:r>
          </a:p>
        </p:txBody>
      </p:sp>
      <p:sp>
        <p:nvSpPr>
          <p:cNvPr id="8" name="Rectangle 7">
            <a:extLst>
              <a:ext uri="{FF2B5EF4-FFF2-40B4-BE49-F238E27FC236}">
                <a16:creationId xmlns:a16="http://schemas.microsoft.com/office/drawing/2014/main" id="{474442FB-F5BE-4F0E-99B1-E61DD5B1C708}"/>
              </a:ext>
            </a:extLst>
          </p:cNvPr>
          <p:cNvSpPr/>
          <p:nvPr/>
        </p:nvSpPr>
        <p:spPr>
          <a:xfrm>
            <a:off x="4189143" y="2471023"/>
            <a:ext cx="2741291" cy="770296"/>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VĂN BẢN </a:t>
            </a:r>
          </a:p>
          <a:p>
            <a:pPr algn="ctr" fontAlgn="base"/>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HÀNH CHÍNH</a:t>
            </a:r>
          </a:p>
        </p:txBody>
      </p:sp>
      <p:sp>
        <p:nvSpPr>
          <p:cNvPr id="9" name="Rectangle 8">
            <a:extLst>
              <a:ext uri="{FF2B5EF4-FFF2-40B4-BE49-F238E27FC236}">
                <a16:creationId xmlns:a16="http://schemas.microsoft.com/office/drawing/2014/main" id="{5BD30183-4C29-4911-AA65-61E39C801B33}"/>
              </a:ext>
            </a:extLst>
          </p:cNvPr>
          <p:cNvSpPr/>
          <p:nvPr/>
        </p:nvSpPr>
        <p:spPr>
          <a:xfrm>
            <a:off x="7345680" y="2458515"/>
            <a:ext cx="4155435" cy="7702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VĂN BẢN </a:t>
            </a:r>
          </a:p>
          <a:p>
            <a:pPr algn="ctr" fontAlgn="base"/>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QUY PHẠM PHÁP LUẬT </a:t>
            </a:r>
          </a:p>
        </p:txBody>
      </p:sp>
      <p:cxnSp>
        <p:nvCxnSpPr>
          <p:cNvPr id="5" name="Straight Arrow Connector 4">
            <a:extLst>
              <a:ext uri="{FF2B5EF4-FFF2-40B4-BE49-F238E27FC236}">
                <a16:creationId xmlns:a16="http://schemas.microsoft.com/office/drawing/2014/main" id="{726BCD68-80C8-4DFC-9228-E3941DD05FEE}"/>
              </a:ext>
            </a:extLst>
          </p:cNvPr>
          <p:cNvCxnSpPr>
            <a:cxnSpLocks/>
          </p:cNvCxnSpPr>
          <p:nvPr/>
        </p:nvCxnSpPr>
        <p:spPr>
          <a:xfrm>
            <a:off x="914400" y="2235200"/>
            <a:ext cx="0" cy="2623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DEEE583E-7DE3-4DA8-9B66-83BE7718B1BC}"/>
              </a:ext>
            </a:extLst>
          </p:cNvPr>
          <p:cNvCxnSpPr>
            <a:cxnSpLocks/>
          </p:cNvCxnSpPr>
          <p:nvPr/>
        </p:nvCxnSpPr>
        <p:spPr>
          <a:xfrm>
            <a:off x="5770880" y="1818640"/>
            <a:ext cx="0" cy="2623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7616D56-A189-4CE8-915D-D64492075BA6}"/>
              </a:ext>
            </a:extLst>
          </p:cNvPr>
          <p:cNvCxnSpPr>
            <a:cxnSpLocks/>
          </p:cNvCxnSpPr>
          <p:nvPr/>
        </p:nvCxnSpPr>
        <p:spPr>
          <a:xfrm flipV="1">
            <a:off x="914400" y="2152540"/>
            <a:ext cx="8310880" cy="8266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06E23680-BBDC-495C-B1FC-2617D47F21CC}"/>
              </a:ext>
            </a:extLst>
          </p:cNvPr>
          <p:cNvCxnSpPr>
            <a:cxnSpLocks/>
          </p:cNvCxnSpPr>
          <p:nvPr/>
        </p:nvCxnSpPr>
        <p:spPr>
          <a:xfrm>
            <a:off x="9215120" y="2152540"/>
            <a:ext cx="0" cy="2623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1337131F-AE4C-4656-9314-CD9A32D912A1}"/>
              </a:ext>
            </a:extLst>
          </p:cNvPr>
          <p:cNvSpPr/>
          <p:nvPr/>
        </p:nvSpPr>
        <p:spPr>
          <a:xfrm>
            <a:off x="5253676" y="3935164"/>
            <a:ext cx="2741290" cy="7702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VĂN BẢN LUẬT</a:t>
            </a:r>
          </a:p>
        </p:txBody>
      </p:sp>
      <p:sp>
        <p:nvSpPr>
          <p:cNvPr id="25" name="Rectangle 24">
            <a:extLst>
              <a:ext uri="{FF2B5EF4-FFF2-40B4-BE49-F238E27FC236}">
                <a16:creationId xmlns:a16="http://schemas.microsoft.com/office/drawing/2014/main" id="{8BEAB43A-4FEE-42A0-BE2C-C7E42E7AB40E}"/>
              </a:ext>
            </a:extLst>
          </p:cNvPr>
          <p:cNvSpPr/>
          <p:nvPr/>
        </p:nvSpPr>
        <p:spPr>
          <a:xfrm>
            <a:off x="8597270" y="3948568"/>
            <a:ext cx="3594730" cy="7702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VĂN BẢN D</a:t>
            </a:r>
            <a:r>
              <a:rPr lang="vi-VN" sz="2400" b="1" dirty="0">
                <a:solidFill>
                  <a:srgbClr val="FF0000"/>
                </a:solidFill>
                <a:highlight>
                  <a:srgbClr val="FFFF00"/>
                </a:highlight>
                <a:latin typeface="Times New Roman" panose="02020603050405020304" pitchFamily="18" charset="0"/>
                <a:cs typeface="Times New Roman" panose="02020603050405020304" pitchFamily="18" charset="0"/>
              </a:rPr>
              <a:t>Ư</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ỚI LUẬT</a:t>
            </a:r>
          </a:p>
        </p:txBody>
      </p:sp>
      <p:cxnSp>
        <p:nvCxnSpPr>
          <p:cNvPr id="26" name="Straight Connector 25">
            <a:extLst>
              <a:ext uri="{FF2B5EF4-FFF2-40B4-BE49-F238E27FC236}">
                <a16:creationId xmlns:a16="http://schemas.microsoft.com/office/drawing/2014/main" id="{6CDF832F-B1CB-41AF-821B-6DF31425DF6C}"/>
              </a:ext>
            </a:extLst>
          </p:cNvPr>
          <p:cNvCxnSpPr>
            <a:cxnSpLocks/>
          </p:cNvCxnSpPr>
          <p:nvPr/>
        </p:nvCxnSpPr>
        <p:spPr>
          <a:xfrm>
            <a:off x="6452254" y="3554620"/>
            <a:ext cx="408366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B351B38-BE8F-42EC-8FC5-62600C67AE2B}"/>
              </a:ext>
            </a:extLst>
          </p:cNvPr>
          <p:cNvCxnSpPr>
            <a:cxnSpLocks/>
          </p:cNvCxnSpPr>
          <p:nvPr/>
        </p:nvCxnSpPr>
        <p:spPr>
          <a:xfrm>
            <a:off x="10535920" y="3554620"/>
            <a:ext cx="0" cy="2623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632DFBB-DFD3-4156-9F2A-DB07B349C33B}"/>
              </a:ext>
            </a:extLst>
          </p:cNvPr>
          <p:cNvCxnSpPr>
            <a:cxnSpLocks/>
          </p:cNvCxnSpPr>
          <p:nvPr/>
        </p:nvCxnSpPr>
        <p:spPr>
          <a:xfrm>
            <a:off x="6482734" y="3554620"/>
            <a:ext cx="0" cy="2623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EF3161BD-B18C-4FF8-84D5-B5723CBA6C92}"/>
              </a:ext>
            </a:extLst>
          </p:cNvPr>
          <p:cNvCxnSpPr>
            <a:cxnSpLocks/>
          </p:cNvCxnSpPr>
          <p:nvPr/>
        </p:nvCxnSpPr>
        <p:spPr>
          <a:xfrm>
            <a:off x="9215774" y="3232670"/>
            <a:ext cx="0" cy="2623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F7F8EE25-64CC-4A33-9F17-7661318D31AF}"/>
              </a:ext>
            </a:extLst>
          </p:cNvPr>
          <p:cNvCxnSpPr>
            <a:cxnSpLocks/>
          </p:cNvCxnSpPr>
          <p:nvPr/>
        </p:nvCxnSpPr>
        <p:spPr>
          <a:xfrm>
            <a:off x="5770880" y="2183020"/>
            <a:ext cx="0" cy="2623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81B17D9F-5EA7-4E48-889C-C323FBA5171A}"/>
              </a:ext>
            </a:extLst>
          </p:cNvPr>
          <p:cNvSpPr/>
          <p:nvPr/>
        </p:nvSpPr>
        <p:spPr>
          <a:xfrm>
            <a:off x="137492" y="2539189"/>
            <a:ext cx="1843708" cy="16559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HỢP ĐỒNG; HÓA Đ</a:t>
            </a:r>
            <a:r>
              <a:rPr lang="vi-VN" sz="2400" b="1" dirty="0">
                <a:solidFill>
                  <a:srgbClr val="FF0000"/>
                </a:solidFill>
                <a:highlight>
                  <a:srgbClr val="FFFF00"/>
                </a:highlight>
                <a:latin typeface="Times New Roman" panose="02020603050405020304" pitchFamily="18" charset="0"/>
                <a:cs typeface="Times New Roman" panose="02020603050405020304" pitchFamily="18" charset="0"/>
              </a:rPr>
              <a:t>Ơ</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N….</a:t>
            </a:r>
          </a:p>
        </p:txBody>
      </p:sp>
      <p:sp>
        <p:nvSpPr>
          <p:cNvPr id="37" name="Rectangle 36">
            <a:extLst>
              <a:ext uri="{FF2B5EF4-FFF2-40B4-BE49-F238E27FC236}">
                <a16:creationId xmlns:a16="http://schemas.microsoft.com/office/drawing/2014/main" id="{F40C1E09-C85F-4D9F-960E-654544521586}"/>
              </a:ext>
            </a:extLst>
          </p:cNvPr>
          <p:cNvSpPr/>
          <p:nvPr/>
        </p:nvSpPr>
        <p:spPr>
          <a:xfrm>
            <a:off x="2137812" y="2528619"/>
            <a:ext cx="1843708" cy="16559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VĂN BẰNG, CHỨNG CHỈ</a:t>
            </a:r>
          </a:p>
        </p:txBody>
      </p:sp>
      <p:sp>
        <p:nvSpPr>
          <p:cNvPr id="38" name="Oval 37">
            <a:extLst>
              <a:ext uri="{FF2B5EF4-FFF2-40B4-BE49-F238E27FC236}">
                <a16:creationId xmlns:a16="http://schemas.microsoft.com/office/drawing/2014/main" id="{DC2DAD93-285B-492F-BD5C-F1DACD6ED9E4}"/>
              </a:ext>
            </a:extLst>
          </p:cNvPr>
          <p:cNvSpPr/>
          <p:nvPr/>
        </p:nvSpPr>
        <p:spPr>
          <a:xfrm>
            <a:off x="4070939" y="1798320"/>
            <a:ext cx="3354818" cy="2054182"/>
          </a:xfrm>
          <a:prstGeom prst="ellipse">
            <a:avLst/>
          </a:prstGeom>
          <a:noFill/>
          <a:ln w="7620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61535756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F033E783-EDAF-4F12-8535-D05FC99CD5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616" y="114076"/>
            <a:ext cx="770296" cy="770296"/>
          </a:xfrm>
          <a:prstGeom prst="rect">
            <a:avLst/>
          </a:prstGeom>
        </p:spPr>
      </p:pic>
      <p:sp>
        <p:nvSpPr>
          <p:cNvPr id="12" name="TextBox 11">
            <a:extLst>
              <a:ext uri="{FF2B5EF4-FFF2-40B4-BE49-F238E27FC236}">
                <a16:creationId xmlns:a16="http://schemas.microsoft.com/office/drawing/2014/main" id="{C4845644-14B6-4902-854B-0F6EE52952EA}"/>
              </a:ext>
            </a:extLst>
          </p:cNvPr>
          <p:cNvSpPr txBox="1"/>
          <p:nvPr/>
        </p:nvSpPr>
        <p:spPr>
          <a:xfrm>
            <a:off x="1242928" y="222445"/>
            <a:ext cx="10418653" cy="400110"/>
          </a:xfrm>
          <a:prstGeom prst="rect">
            <a:avLst/>
          </a:prstGeom>
          <a:noFill/>
        </p:spPr>
        <p:txBody>
          <a:bodyPr wrap="square" rtlCol="0">
            <a:spAutoFit/>
          </a:bodyPr>
          <a:lstStyle/>
          <a:p>
            <a:pPr algn="ct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TRUNG TÂM BỒI D</a:t>
            </a:r>
            <a:r>
              <a:rPr lang="vi-VN"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Ư</a:t>
            </a: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ỠNG, TƯ VẤN VÀ PHẢN BIỆN CHÍNH SÁCH</a:t>
            </a:r>
          </a:p>
        </p:txBody>
      </p:sp>
      <p:sp>
        <p:nvSpPr>
          <p:cNvPr id="6" name="Rectangle 5">
            <a:extLst>
              <a:ext uri="{FF2B5EF4-FFF2-40B4-BE49-F238E27FC236}">
                <a16:creationId xmlns:a16="http://schemas.microsoft.com/office/drawing/2014/main" id="{2BAFC6CF-9C00-4AB9-B5E1-163E04AD53A7}"/>
              </a:ext>
            </a:extLst>
          </p:cNvPr>
          <p:cNvSpPr/>
          <p:nvPr/>
        </p:nvSpPr>
        <p:spPr>
          <a:xfrm>
            <a:off x="490193" y="1106818"/>
            <a:ext cx="11437647" cy="552873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r>
              <a:rPr lang="vi-VN" sz="2000" b="1" dirty="0">
                <a:latin typeface="+mj-lt"/>
              </a:rPr>
              <a:t>Dưới đây là những loại văn bản thường gặp trong đời sống:</a:t>
            </a:r>
          </a:p>
          <a:p>
            <a:pPr marL="342900" indent="-342900" algn="just" fontAlgn="base">
              <a:buFont typeface="+mj-lt"/>
              <a:buAutoNum type="arabicParenR"/>
            </a:pPr>
            <a:r>
              <a:rPr lang="vi-VN" sz="2000" dirty="0">
                <a:latin typeface="+mj-lt"/>
              </a:rPr>
              <a:t>Văn kiện;</a:t>
            </a:r>
          </a:p>
          <a:p>
            <a:pPr marL="342900" indent="-342900" algn="just" fontAlgn="base">
              <a:buFont typeface="+mj-lt"/>
              <a:buAutoNum type="arabicParenR"/>
            </a:pPr>
            <a:r>
              <a:rPr lang="vi-VN" sz="2000" dirty="0">
                <a:latin typeface="+mj-lt"/>
              </a:rPr>
              <a:t>Văn bản quy phạm pháp luật: Luật, Nghị định, Nghị quyết, Pháp lệnh, Thông tư, Quyết định, Chỉ thị;</a:t>
            </a:r>
          </a:p>
          <a:p>
            <a:pPr marL="342900" indent="-342900" algn="just" fontAlgn="base">
              <a:buFont typeface="+mj-lt"/>
              <a:buAutoNum type="arabicParenR"/>
            </a:pPr>
            <a:r>
              <a:rPr lang="vi-VN" sz="2000" dirty="0">
                <a:latin typeface="+mj-lt"/>
              </a:rPr>
              <a:t>Văn bản hành chính: Nghị quyết (cá biệt), quyết định (cá biệt), chỉ thị, quy chế, quy định, thông cáo, thông báo, hướng dẫn, chương trình, kế hoạch, phương án, đề án, dự án, báo cáo, biên bản, tờ trình, hợp đồng, công văn, công điện, bản ghi nhớ, bản thỏa thuận, giấy ủy quyền, giấy mời, giấy giới thiệu, giấy nghỉ phép, phiếu gửi, phiếu chuyển, phiếu báo, thư công;</a:t>
            </a:r>
          </a:p>
          <a:p>
            <a:pPr marL="342900" indent="-342900" algn="just" fontAlgn="base">
              <a:buFont typeface="+mj-lt"/>
              <a:buAutoNum type="arabicParenR"/>
            </a:pPr>
            <a:r>
              <a:rPr lang="vi-VN" sz="2000" dirty="0">
                <a:latin typeface="+mj-lt"/>
              </a:rPr>
              <a:t>Bia đá;</a:t>
            </a:r>
          </a:p>
          <a:p>
            <a:pPr marL="342900" indent="-342900" algn="just" fontAlgn="base">
              <a:buFont typeface="+mj-lt"/>
              <a:buAutoNum type="arabicParenR"/>
            </a:pPr>
            <a:r>
              <a:rPr lang="vi-VN" sz="2000" dirty="0">
                <a:latin typeface="+mj-lt"/>
              </a:rPr>
              <a:t>Hợp đồng;</a:t>
            </a:r>
          </a:p>
          <a:p>
            <a:pPr marL="342900" indent="-342900" algn="just" fontAlgn="base">
              <a:buFont typeface="+mj-lt"/>
              <a:buAutoNum type="arabicParenR"/>
            </a:pPr>
            <a:r>
              <a:rPr lang="vi-VN" sz="2000" dirty="0">
                <a:latin typeface="+mj-lt"/>
              </a:rPr>
              <a:t>Hóa đơn;</a:t>
            </a:r>
          </a:p>
          <a:p>
            <a:pPr marL="342900" indent="-342900" algn="just" fontAlgn="base">
              <a:buFont typeface="+mj-lt"/>
              <a:buAutoNum type="arabicParenR"/>
            </a:pPr>
            <a:r>
              <a:rPr lang="vi-VN" sz="2000" dirty="0">
                <a:latin typeface="+mj-lt"/>
              </a:rPr>
              <a:t>Chứng chỉ, văn bằng (các loại bằng cấp);</a:t>
            </a:r>
          </a:p>
          <a:p>
            <a:pPr marL="342900" indent="-342900" algn="just" fontAlgn="base">
              <a:buFont typeface="+mj-lt"/>
              <a:buAutoNum type="arabicParenR"/>
            </a:pPr>
            <a:r>
              <a:rPr lang="vi-VN" sz="2000" dirty="0">
                <a:latin typeface="+mj-lt"/>
              </a:rPr>
              <a:t>Sec;</a:t>
            </a:r>
          </a:p>
          <a:p>
            <a:pPr marL="342900" indent="-342900" algn="just" fontAlgn="base">
              <a:buFont typeface="+mj-lt"/>
              <a:buAutoNum type="arabicParenR"/>
            </a:pPr>
            <a:r>
              <a:rPr lang="vi-VN" sz="2000" dirty="0">
                <a:latin typeface="+mj-lt"/>
              </a:rPr>
              <a:t>Di chúc‎;</a:t>
            </a:r>
          </a:p>
          <a:p>
            <a:pPr marL="342900" indent="-342900" algn="just" fontAlgn="base">
              <a:buFont typeface="+mj-lt"/>
              <a:buAutoNum type="arabicParenR"/>
            </a:pPr>
            <a:r>
              <a:rPr lang="vi-VN" sz="2000" dirty="0">
                <a:latin typeface="+mj-lt"/>
              </a:rPr>
              <a:t>Điều lệ chính trị‎;</a:t>
            </a:r>
          </a:p>
          <a:p>
            <a:pPr marL="342900" indent="-342900" algn="just" fontAlgn="base">
              <a:buFont typeface="+mj-lt"/>
              <a:buAutoNum type="arabicParenR"/>
            </a:pPr>
            <a:r>
              <a:rPr lang="vi-VN" sz="2000" dirty="0">
                <a:latin typeface="+mj-lt"/>
              </a:rPr>
              <a:t>Tuyên ngôn độc lập‎;</a:t>
            </a:r>
          </a:p>
          <a:p>
            <a:pPr algn="just" fontAlgn="base"/>
            <a:r>
              <a:rPr lang="vi-VN" sz="1800" b="1" dirty="0">
                <a:latin typeface="+mj-lt"/>
              </a:rPr>
              <a:t>………………..</a:t>
            </a:r>
          </a:p>
        </p:txBody>
      </p:sp>
      <p:sp>
        <p:nvSpPr>
          <p:cNvPr id="9" name="Rectangle 8">
            <a:extLst>
              <a:ext uri="{FF2B5EF4-FFF2-40B4-BE49-F238E27FC236}">
                <a16:creationId xmlns:a16="http://schemas.microsoft.com/office/drawing/2014/main" id="{730B245C-B2B7-4927-AB9E-EA3B02C39F08}"/>
              </a:ext>
            </a:extLst>
          </p:cNvPr>
          <p:cNvSpPr/>
          <p:nvPr/>
        </p:nvSpPr>
        <p:spPr>
          <a:xfrm>
            <a:off x="490194" y="1106817"/>
            <a:ext cx="11437646" cy="521154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r>
              <a:rPr lang="vi-VN" sz="3200" dirty="0"/>
              <a:t>Văn bản hành chính: Nghị quyết (cá biệt), quyết định (cá biệt), chỉ thị, quy chế, quy định, thông cáo, thông báo, hướng dẫn, chương trình, kế hoạch, phương án, đề án, dự án, báo cáo, biên bản, tờ trình, hợp đồng, công văn, công điện, bản ghi nhớ, bản thỏa thuận, giấy ủy quyền, giấy mời, giấy giới thiệu, giấy nghỉ phép, phiếu gửi, phiếu chuyển, phiếu báo, thư công;</a:t>
            </a:r>
          </a:p>
        </p:txBody>
      </p:sp>
      <p:sp>
        <p:nvSpPr>
          <p:cNvPr id="10" name="TextBox 9">
            <a:extLst>
              <a:ext uri="{FF2B5EF4-FFF2-40B4-BE49-F238E27FC236}">
                <a16:creationId xmlns:a16="http://schemas.microsoft.com/office/drawing/2014/main" id="{E8479005-61D9-4D5D-8EC4-53FCD18B396B}"/>
              </a:ext>
            </a:extLst>
          </p:cNvPr>
          <p:cNvSpPr txBox="1"/>
          <p:nvPr/>
        </p:nvSpPr>
        <p:spPr>
          <a:xfrm>
            <a:off x="1242928" y="684317"/>
            <a:ext cx="10418653" cy="1015663"/>
          </a:xfrm>
          <a:prstGeom prst="rect">
            <a:avLst/>
          </a:prstGeom>
          <a:noFill/>
        </p:spPr>
        <p:txBody>
          <a:bodyPr wrap="square" rtlCol="0">
            <a:spAutoFit/>
          </a:bodyPr>
          <a:lstStyle/>
          <a:p>
            <a:pPr algn="ctr"/>
            <a:r>
              <a:rPr lang="en-US" sz="2400" b="1" dirty="0" err="1">
                <a:solidFill>
                  <a:srgbClr val="FF0000"/>
                </a:solidFill>
                <a:highlight>
                  <a:srgbClr val="FFFF00"/>
                </a:highlight>
                <a:latin typeface="Times New Roman" panose="02020603050405020304" pitchFamily="18" charset="0"/>
                <a:cs typeface="Times New Roman" panose="02020603050405020304" pitchFamily="18" charset="0"/>
              </a:rPr>
              <a:t>Trên</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2400" b="1" dirty="0" err="1">
                <a:solidFill>
                  <a:srgbClr val="FF0000"/>
                </a:solidFill>
                <a:highlight>
                  <a:srgbClr val="FFFF00"/>
                </a:highlight>
                <a:latin typeface="Times New Roman" panose="02020603050405020304" pitchFamily="18" charset="0"/>
                <a:cs typeface="Times New Roman" panose="02020603050405020304" pitchFamily="18" charset="0"/>
              </a:rPr>
              <a:t>thực</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2400" b="1" dirty="0" err="1">
                <a:solidFill>
                  <a:srgbClr val="FF0000"/>
                </a:solidFill>
                <a:highlight>
                  <a:srgbClr val="FFFF00"/>
                </a:highlight>
                <a:latin typeface="Times New Roman" panose="02020603050405020304" pitchFamily="18" charset="0"/>
                <a:cs typeface="Times New Roman" panose="02020603050405020304" pitchFamily="18" charset="0"/>
              </a:rPr>
              <a:t>tế</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2400" b="1" dirty="0" err="1">
                <a:solidFill>
                  <a:srgbClr val="FF0000"/>
                </a:solidFill>
                <a:highlight>
                  <a:srgbClr val="FFFF00"/>
                </a:highlight>
                <a:latin typeface="Times New Roman" panose="02020603050405020304" pitchFamily="18" charset="0"/>
                <a:cs typeface="Times New Roman" panose="02020603050405020304" pitchFamily="18" charset="0"/>
              </a:rPr>
              <a:t>có</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2400" b="1" dirty="0" err="1">
                <a:solidFill>
                  <a:srgbClr val="FF0000"/>
                </a:solidFill>
                <a:highlight>
                  <a:srgbClr val="FFFF00"/>
                </a:highlight>
                <a:latin typeface="Times New Roman" panose="02020603050405020304" pitchFamily="18" charset="0"/>
                <a:cs typeface="Times New Roman" panose="02020603050405020304" pitchFamily="18" charset="0"/>
              </a:rPr>
              <a:t>những</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2400" b="1" dirty="0" err="1">
                <a:solidFill>
                  <a:srgbClr val="FF0000"/>
                </a:solidFill>
                <a:highlight>
                  <a:srgbClr val="FFFF00"/>
                </a:highlight>
                <a:latin typeface="Times New Roman" panose="02020603050405020304" pitchFamily="18" charset="0"/>
                <a:cs typeface="Times New Roman" panose="02020603050405020304" pitchFamily="18" charset="0"/>
              </a:rPr>
              <a:t>thể</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2400" b="1" dirty="0" err="1">
                <a:solidFill>
                  <a:srgbClr val="FF0000"/>
                </a:solidFill>
                <a:highlight>
                  <a:srgbClr val="FFFF00"/>
                </a:highlight>
                <a:latin typeface="Times New Roman" panose="02020603050405020304" pitchFamily="18" charset="0"/>
                <a:cs typeface="Times New Roman" panose="02020603050405020304" pitchFamily="18" charset="0"/>
              </a:rPr>
              <a:t>loại</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2400" b="1" dirty="0" err="1">
                <a:solidFill>
                  <a:srgbClr val="FF0000"/>
                </a:solidFill>
                <a:highlight>
                  <a:srgbClr val="FFFF00"/>
                </a:highlight>
                <a:latin typeface="Times New Roman" panose="02020603050405020304" pitchFamily="18" charset="0"/>
                <a:cs typeface="Times New Roman" panose="02020603050405020304" pitchFamily="18" charset="0"/>
              </a:rPr>
              <a:t>văn</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2400" b="1" dirty="0" err="1">
                <a:solidFill>
                  <a:srgbClr val="FF0000"/>
                </a:solidFill>
                <a:highlight>
                  <a:srgbClr val="FFFF00"/>
                </a:highlight>
                <a:latin typeface="Times New Roman" panose="02020603050405020304" pitchFamily="18" charset="0"/>
                <a:cs typeface="Times New Roman" panose="02020603050405020304" pitchFamily="18" charset="0"/>
              </a:rPr>
              <a:t>bản</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2400" b="1" dirty="0" err="1">
                <a:solidFill>
                  <a:srgbClr val="FF0000"/>
                </a:solidFill>
                <a:highlight>
                  <a:srgbClr val="FFFF00"/>
                </a:highlight>
                <a:latin typeface="Times New Roman" panose="02020603050405020304" pitchFamily="18" charset="0"/>
                <a:cs typeface="Times New Roman" panose="02020603050405020304" pitchFamily="18" charset="0"/>
              </a:rPr>
              <a:t>nào</a:t>
            </a: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a:t>
            </a:r>
          </a:p>
          <a:p>
            <a:pPr algn="ctr"/>
            <a:endParaRPr lang="en-US" sz="3600" b="1" spc="50" dirty="0">
              <a:ln w="9525" cmpd="sng">
                <a:solidFill>
                  <a:srgbClr val="FF0000"/>
                </a:solidFill>
                <a:prstDash val="solid"/>
              </a:ln>
              <a:solidFill>
                <a:srgbClr val="FF0000"/>
              </a:solidFill>
              <a:effectLst>
                <a:glow rad="38100">
                  <a:schemeClr val="accent1">
                    <a:alpha val="40000"/>
                  </a:schemeClr>
                </a:glow>
              </a:effectLst>
              <a:highlight>
                <a:srgbClr val="FF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5373098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F033E783-EDAF-4F12-8535-D05FC99CD5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616" y="114076"/>
            <a:ext cx="770296" cy="770296"/>
          </a:xfrm>
          <a:prstGeom prst="rect">
            <a:avLst/>
          </a:prstGeom>
        </p:spPr>
      </p:pic>
      <p:sp>
        <p:nvSpPr>
          <p:cNvPr id="12" name="TextBox 11">
            <a:extLst>
              <a:ext uri="{FF2B5EF4-FFF2-40B4-BE49-F238E27FC236}">
                <a16:creationId xmlns:a16="http://schemas.microsoft.com/office/drawing/2014/main" id="{C4845644-14B6-4902-854B-0F6EE52952EA}"/>
              </a:ext>
            </a:extLst>
          </p:cNvPr>
          <p:cNvSpPr txBox="1"/>
          <p:nvPr/>
        </p:nvSpPr>
        <p:spPr>
          <a:xfrm>
            <a:off x="1242928" y="222445"/>
            <a:ext cx="10418653" cy="400110"/>
          </a:xfrm>
          <a:prstGeom prst="rect">
            <a:avLst/>
          </a:prstGeom>
          <a:noFill/>
        </p:spPr>
        <p:txBody>
          <a:bodyPr wrap="square" rtlCol="0">
            <a:spAutoFit/>
          </a:bodyPr>
          <a:lstStyle/>
          <a:p>
            <a:pPr algn="ct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TRUNG TÂM BỒI D</a:t>
            </a:r>
            <a:r>
              <a:rPr lang="vi-VN"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Ư</a:t>
            </a: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ỠNG, TƯ VẤN VÀ PHẢN BIỆN CHÍNH SÁCH</a:t>
            </a:r>
          </a:p>
        </p:txBody>
      </p:sp>
      <p:sp>
        <p:nvSpPr>
          <p:cNvPr id="6" name="Rectangle 5">
            <a:extLst>
              <a:ext uri="{FF2B5EF4-FFF2-40B4-BE49-F238E27FC236}">
                <a16:creationId xmlns:a16="http://schemas.microsoft.com/office/drawing/2014/main" id="{2BAFC6CF-9C00-4AB9-B5E1-163E04AD53A7}"/>
              </a:ext>
            </a:extLst>
          </p:cNvPr>
          <p:cNvSpPr/>
          <p:nvPr/>
        </p:nvSpPr>
        <p:spPr>
          <a:xfrm>
            <a:off x="490193" y="1106818"/>
            <a:ext cx="11437647" cy="552873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US" sz="3600" b="1" dirty="0" err="1">
                <a:solidFill>
                  <a:srgbClr val="FF0000"/>
                </a:solidFill>
                <a:highlight>
                  <a:srgbClr val="FFFF00"/>
                </a:highlight>
                <a:latin typeface="Times New Roman" panose="02020603050405020304" pitchFamily="18" charset="0"/>
                <a:cs typeface="Times New Roman" panose="02020603050405020304" pitchFamily="18" charset="0"/>
              </a:rPr>
              <a:t>Những</a:t>
            </a:r>
            <a:r>
              <a:rPr lang="en-US" sz="36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3600" b="1" dirty="0" err="1">
                <a:solidFill>
                  <a:srgbClr val="FF0000"/>
                </a:solidFill>
                <a:highlight>
                  <a:srgbClr val="FFFF00"/>
                </a:highlight>
                <a:latin typeface="Times New Roman" panose="02020603050405020304" pitchFamily="18" charset="0"/>
                <a:cs typeface="Times New Roman" panose="02020603050405020304" pitchFamily="18" charset="0"/>
              </a:rPr>
              <a:t>chức</a:t>
            </a:r>
            <a:r>
              <a:rPr lang="en-US" sz="36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3600" b="1" dirty="0" err="1">
                <a:solidFill>
                  <a:srgbClr val="FF0000"/>
                </a:solidFill>
                <a:highlight>
                  <a:srgbClr val="FFFF00"/>
                </a:highlight>
                <a:latin typeface="Times New Roman" panose="02020603050405020304" pitchFamily="18" charset="0"/>
                <a:cs typeface="Times New Roman" panose="02020603050405020304" pitchFamily="18" charset="0"/>
              </a:rPr>
              <a:t>năng</a:t>
            </a:r>
            <a:r>
              <a:rPr lang="en-US" sz="36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3600" b="1" dirty="0" err="1">
                <a:solidFill>
                  <a:srgbClr val="FF0000"/>
                </a:solidFill>
                <a:highlight>
                  <a:srgbClr val="FFFF00"/>
                </a:highlight>
                <a:latin typeface="Times New Roman" panose="02020603050405020304" pitchFamily="18" charset="0"/>
                <a:cs typeface="Times New Roman" panose="02020603050405020304" pitchFamily="18" charset="0"/>
              </a:rPr>
              <a:t>của</a:t>
            </a:r>
            <a:r>
              <a:rPr lang="en-US" sz="36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3600" b="1" dirty="0" err="1">
                <a:solidFill>
                  <a:srgbClr val="FF0000"/>
                </a:solidFill>
                <a:highlight>
                  <a:srgbClr val="FFFF00"/>
                </a:highlight>
                <a:latin typeface="Times New Roman" panose="02020603050405020304" pitchFamily="18" charset="0"/>
                <a:cs typeface="Times New Roman" panose="02020603050405020304" pitchFamily="18" charset="0"/>
              </a:rPr>
              <a:t>văn</a:t>
            </a:r>
            <a:r>
              <a:rPr lang="en-US" sz="3600" b="1"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3600" b="1" dirty="0" err="1">
                <a:solidFill>
                  <a:srgbClr val="FF0000"/>
                </a:solidFill>
                <a:highlight>
                  <a:srgbClr val="FFFF00"/>
                </a:highlight>
                <a:latin typeface="Times New Roman" panose="02020603050405020304" pitchFamily="18" charset="0"/>
                <a:cs typeface="Times New Roman" panose="02020603050405020304" pitchFamily="18" charset="0"/>
              </a:rPr>
              <a:t>bản</a:t>
            </a:r>
            <a:r>
              <a:rPr lang="en-US" sz="3600" b="1" dirty="0">
                <a:solidFill>
                  <a:srgbClr val="FF0000"/>
                </a:solidFill>
                <a:highlight>
                  <a:srgbClr val="FFFF00"/>
                </a:highlight>
                <a:latin typeface="Times New Roman" panose="02020603050405020304" pitchFamily="18" charset="0"/>
                <a:cs typeface="Times New Roman" panose="02020603050405020304" pitchFamily="18" charset="0"/>
              </a:rPr>
              <a:t>:</a:t>
            </a:r>
          </a:p>
          <a:p>
            <a:pPr fontAlgn="base"/>
            <a:endParaRPr lang="en-US" sz="3600" b="1" dirty="0">
              <a:solidFill>
                <a:srgbClr val="FF0000"/>
              </a:solidFill>
              <a:highlight>
                <a:srgbClr val="FFFF00"/>
              </a:highlight>
              <a:latin typeface="Times New Roman" panose="02020603050405020304" pitchFamily="18" charset="0"/>
              <a:cs typeface="Times New Roman" panose="02020603050405020304" pitchFamily="18" charset="0"/>
            </a:endParaRPr>
          </a:p>
          <a:p>
            <a:pPr marL="742950" indent="-742950" fontAlgn="base">
              <a:buFont typeface="+mj-lt"/>
              <a:buAutoNum type="arabicParenR"/>
            </a:pPr>
            <a:r>
              <a:rPr lang="en-US" sz="3600" b="1" dirty="0" err="1">
                <a:latin typeface="Times New Roman" panose="02020603050405020304" pitchFamily="18" charset="0"/>
                <a:cs typeface="Times New Roman" panose="02020603050405020304" pitchFamily="18" charset="0"/>
              </a:rPr>
              <a:t>Chức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năng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thông</a:t>
            </a:r>
            <a:r>
              <a:rPr lang="en-US" sz="3600" b="1" dirty="0">
                <a:latin typeface="Times New Roman" panose="02020603050405020304" pitchFamily="18" charset="0"/>
                <a:cs typeface="Times New Roman" panose="02020603050405020304" pitchFamily="18" charset="0"/>
              </a:rPr>
              <a:t> tin</a:t>
            </a:r>
          </a:p>
          <a:p>
            <a:pPr marL="742950" indent="-742950" fontAlgn="base">
              <a:buFont typeface="+mj-lt"/>
              <a:buAutoNum type="arabicParenR"/>
            </a:pPr>
            <a:r>
              <a:rPr lang="en-US" sz="3600" b="1" dirty="0" err="1">
                <a:latin typeface="Times New Roman" panose="02020603050405020304" pitchFamily="18" charset="0"/>
                <a:cs typeface="Times New Roman" panose="02020603050405020304" pitchFamily="18" charset="0"/>
              </a:rPr>
              <a:t>Chức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năng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pháp</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lý</a:t>
            </a:r>
            <a:endParaRPr lang="en-US" sz="3600" b="1" dirty="0">
              <a:latin typeface="Times New Roman" panose="02020603050405020304" pitchFamily="18" charset="0"/>
              <a:cs typeface="Times New Roman" panose="02020603050405020304" pitchFamily="18" charset="0"/>
            </a:endParaRPr>
          </a:p>
          <a:p>
            <a:pPr marL="742950" indent="-742950" fontAlgn="base">
              <a:buFont typeface="+mj-lt"/>
              <a:buAutoNum type="arabicParenR"/>
            </a:pPr>
            <a:r>
              <a:rPr lang="en-US" sz="3600" b="1" dirty="0" err="1">
                <a:latin typeface="Times New Roman" panose="02020603050405020304" pitchFamily="18" charset="0"/>
                <a:cs typeface="Times New Roman" panose="02020603050405020304" pitchFamily="18" charset="0"/>
              </a:rPr>
              <a:t>Chức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năng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quản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lý</a:t>
            </a:r>
            <a:endParaRPr lang="en-US" sz="3600" b="1" dirty="0">
              <a:latin typeface="Times New Roman" panose="02020603050405020304" pitchFamily="18" charset="0"/>
              <a:cs typeface="Times New Roman" panose="02020603050405020304" pitchFamily="18" charset="0"/>
            </a:endParaRPr>
          </a:p>
          <a:p>
            <a:pPr marL="742950" indent="-742950" fontAlgn="base">
              <a:buFont typeface="+mj-lt"/>
              <a:buAutoNum type="arabicParenR"/>
            </a:pPr>
            <a:r>
              <a:rPr lang="en-US" sz="3600" b="1" dirty="0" err="1">
                <a:latin typeface="Times New Roman" panose="02020603050405020304" pitchFamily="18" charset="0"/>
                <a:cs typeface="Times New Roman" panose="02020603050405020304" pitchFamily="18" charset="0"/>
              </a:rPr>
              <a:t>Chức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năng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văn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hóa</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xã</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hội</a:t>
            </a:r>
            <a:endParaRPr lang="en-US" sz="3600" b="1" dirty="0">
              <a:latin typeface="Times New Roman" panose="02020603050405020304" pitchFamily="18" charset="0"/>
              <a:cs typeface="Times New Roman" panose="02020603050405020304" pitchFamily="18" charset="0"/>
            </a:endParaRPr>
          </a:p>
          <a:p>
            <a:pPr marL="742950" indent="-742950" fontAlgn="base">
              <a:buFont typeface="+mj-lt"/>
              <a:buAutoNum type="arabicParenR"/>
            </a:pPr>
            <a:r>
              <a:rPr lang="en-US" sz="3600" b="1" dirty="0" err="1">
                <a:latin typeface="Times New Roman" panose="02020603050405020304" pitchFamily="18" charset="0"/>
                <a:cs typeface="Times New Roman" panose="02020603050405020304" pitchFamily="18" charset="0"/>
              </a:rPr>
              <a:t>Chức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năng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khác</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giao</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tiếp</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thống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kê</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sử</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liệu</a:t>
            </a:r>
            <a:r>
              <a:rPr lang="en-US" sz="3600" b="1" dirty="0">
                <a:latin typeface="Times New Roman" panose="02020603050405020304" pitchFamily="18" charset="0"/>
                <a:cs typeface="Times New Roman" panose="02020603050405020304" pitchFamily="18" charset="0"/>
              </a:rPr>
              <a:t>,…</a:t>
            </a:r>
          </a:p>
        </p:txBody>
      </p:sp>
      <p:sp>
        <p:nvSpPr>
          <p:cNvPr id="10" name="TextBox 9">
            <a:extLst>
              <a:ext uri="{FF2B5EF4-FFF2-40B4-BE49-F238E27FC236}">
                <a16:creationId xmlns:a16="http://schemas.microsoft.com/office/drawing/2014/main" id="{E8479005-61D9-4D5D-8EC4-53FCD18B396B}"/>
              </a:ext>
            </a:extLst>
          </p:cNvPr>
          <p:cNvSpPr txBox="1"/>
          <p:nvPr/>
        </p:nvSpPr>
        <p:spPr>
          <a:xfrm>
            <a:off x="1242928" y="684317"/>
            <a:ext cx="10418653" cy="1015663"/>
          </a:xfrm>
          <a:prstGeom prst="rect">
            <a:avLst/>
          </a:prstGeom>
          <a:noFill/>
        </p:spPr>
        <p:txBody>
          <a:bodyPr wrap="square" rtlCol="0">
            <a:spAutoFit/>
          </a:bodyPr>
          <a:lstStyle/>
          <a:p>
            <a:pPr algn="ctr"/>
            <a:r>
              <a:rPr lang="en-US" sz="2400" b="1" dirty="0">
                <a:solidFill>
                  <a:srgbClr val="FF0000"/>
                </a:solidFill>
                <a:highlight>
                  <a:srgbClr val="FFFF00"/>
                </a:highlight>
                <a:latin typeface="Times New Roman" panose="02020603050405020304" pitchFamily="18" charset="0"/>
                <a:cs typeface="Times New Roman" panose="02020603050405020304" pitchFamily="18" charset="0"/>
              </a:rPr>
              <a:t>CÁC CHỨC NĂNG CỦA VĂN BẢN LÀ GÌ?</a:t>
            </a:r>
          </a:p>
          <a:p>
            <a:pPr algn="ctr"/>
            <a:endParaRPr lang="en-US" sz="3600" b="1" spc="50" dirty="0">
              <a:ln w="9525" cmpd="sng">
                <a:solidFill>
                  <a:srgbClr val="FF0000"/>
                </a:solidFill>
                <a:prstDash val="solid"/>
              </a:ln>
              <a:solidFill>
                <a:srgbClr val="FF0000"/>
              </a:solidFill>
              <a:effectLst>
                <a:glow rad="38100">
                  <a:schemeClr val="accent1">
                    <a:alpha val="40000"/>
                  </a:schemeClr>
                </a:glow>
              </a:effectLst>
              <a:highlight>
                <a:srgbClr val="FF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36447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F033E783-EDAF-4F12-8535-D05FC99CD5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616" y="114076"/>
            <a:ext cx="770296" cy="770296"/>
          </a:xfrm>
          <a:prstGeom prst="rect">
            <a:avLst/>
          </a:prstGeom>
        </p:spPr>
      </p:pic>
      <p:sp>
        <p:nvSpPr>
          <p:cNvPr id="12" name="TextBox 11">
            <a:extLst>
              <a:ext uri="{FF2B5EF4-FFF2-40B4-BE49-F238E27FC236}">
                <a16:creationId xmlns:a16="http://schemas.microsoft.com/office/drawing/2014/main" id="{C4845644-14B6-4902-854B-0F6EE52952EA}"/>
              </a:ext>
            </a:extLst>
          </p:cNvPr>
          <p:cNvSpPr txBox="1"/>
          <p:nvPr/>
        </p:nvSpPr>
        <p:spPr>
          <a:xfrm>
            <a:off x="1242928" y="222445"/>
            <a:ext cx="10418653" cy="400110"/>
          </a:xfrm>
          <a:prstGeom prst="rect">
            <a:avLst/>
          </a:prstGeom>
          <a:noFill/>
        </p:spPr>
        <p:txBody>
          <a:bodyPr wrap="square" rtlCol="0">
            <a:spAutoFit/>
          </a:bodyPr>
          <a:lstStyle/>
          <a:p>
            <a:pPr algn="ct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TRUNG TÂM BỒI D</a:t>
            </a:r>
            <a:r>
              <a:rPr lang="vi-VN"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Ư</a:t>
            </a: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ỠNG, TƯ VẤN VÀ PHẢN BIỆN CHÍNH SÁCH</a:t>
            </a:r>
          </a:p>
        </p:txBody>
      </p:sp>
      <p:sp>
        <p:nvSpPr>
          <p:cNvPr id="6" name="Rectangle 5">
            <a:extLst>
              <a:ext uri="{FF2B5EF4-FFF2-40B4-BE49-F238E27FC236}">
                <a16:creationId xmlns:a16="http://schemas.microsoft.com/office/drawing/2014/main" id="{2BAFC6CF-9C00-4AB9-B5E1-163E04AD53A7}"/>
              </a:ext>
            </a:extLst>
          </p:cNvPr>
          <p:cNvSpPr/>
          <p:nvPr/>
        </p:nvSpPr>
        <p:spPr>
          <a:xfrm>
            <a:off x="490193" y="1106818"/>
            <a:ext cx="11437647" cy="552873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sz="6000" b="1" dirty="0">
                <a:solidFill>
                  <a:srgbClr val="FF0000"/>
                </a:solidFill>
                <a:highlight>
                  <a:srgbClr val="FFFF00"/>
                </a:highlight>
                <a:latin typeface="Times New Roman" panose="02020603050405020304" pitchFamily="18" charset="0"/>
                <a:cs typeface="Times New Roman" panose="02020603050405020304" pitchFamily="18" charset="0"/>
              </a:rPr>
              <a:t>NGHỊ ĐỊNH SỐ 30/2020/NĐ-CP NGÀY 05 THÁNG 3 NĂM 2020 </a:t>
            </a:r>
          </a:p>
          <a:p>
            <a:pPr algn="ctr" fontAlgn="base"/>
            <a:r>
              <a:rPr lang="en-US" sz="6000" b="1" dirty="0">
                <a:solidFill>
                  <a:srgbClr val="FF0000"/>
                </a:solidFill>
                <a:highlight>
                  <a:srgbClr val="FFFF00"/>
                </a:highlight>
                <a:latin typeface="Times New Roman" panose="02020603050405020304" pitchFamily="18" charset="0"/>
                <a:cs typeface="Times New Roman" panose="02020603050405020304" pitchFamily="18" charset="0"/>
              </a:rPr>
              <a:t>CỦA CHÍNH PHỦ VỀ </a:t>
            </a:r>
          </a:p>
          <a:p>
            <a:pPr algn="ctr" fontAlgn="base"/>
            <a:r>
              <a:rPr lang="en-US" sz="6000" b="1" dirty="0">
                <a:solidFill>
                  <a:srgbClr val="FF0000"/>
                </a:solidFill>
                <a:highlight>
                  <a:srgbClr val="FFFF00"/>
                </a:highlight>
                <a:latin typeface="Times New Roman" panose="02020603050405020304" pitchFamily="18" charset="0"/>
                <a:cs typeface="Times New Roman" panose="02020603050405020304" pitchFamily="18" charset="0"/>
              </a:rPr>
              <a:t>CÔNG TÁC VĂN THƯ</a:t>
            </a:r>
          </a:p>
        </p:txBody>
      </p:sp>
    </p:spTree>
    <p:extLst>
      <p:ext uri="{BB962C8B-B14F-4D97-AF65-F5344CB8AC3E}">
        <p14:creationId xmlns:p14="http://schemas.microsoft.com/office/powerpoint/2010/main" val="123736571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F033E783-EDAF-4F12-8535-D05FC99CD5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616" y="114076"/>
            <a:ext cx="770296" cy="770296"/>
          </a:xfrm>
          <a:prstGeom prst="rect">
            <a:avLst/>
          </a:prstGeom>
        </p:spPr>
      </p:pic>
      <p:sp>
        <p:nvSpPr>
          <p:cNvPr id="12" name="TextBox 11">
            <a:extLst>
              <a:ext uri="{FF2B5EF4-FFF2-40B4-BE49-F238E27FC236}">
                <a16:creationId xmlns:a16="http://schemas.microsoft.com/office/drawing/2014/main" id="{C4845644-14B6-4902-854B-0F6EE52952EA}"/>
              </a:ext>
            </a:extLst>
          </p:cNvPr>
          <p:cNvSpPr txBox="1"/>
          <p:nvPr/>
        </p:nvSpPr>
        <p:spPr>
          <a:xfrm>
            <a:off x="1242928" y="222445"/>
            <a:ext cx="10418653" cy="400110"/>
          </a:xfrm>
          <a:prstGeom prst="rect">
            <a:avLst/>
          </a:prstGeom>
          <a:noFill/>
        </p:spPr>
        <p:txBody>
          <a:bodyPr wrap="square" rtlCol="0">
            <a:spAutoFit/>
          </a:bodyPr>
          <a:lstStyle/>
          <a:p>
            <a:pPr algn="ct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TRUNG TÂM BỒI D</a:t>
            </a:r>
            <a:r>
              <a:rPr lang="vi-VN"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Ư</a:t>
            </a: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ỠNG, TƯ VẤN VÀ PHẢN BIỆN CHÍNH SÁCH</a:t>
            </a:r>
          </a:p>
        </p:txBody>
      </p:sp>
      <p:pic>
        <p:nvPicPr>
          <p:cNvPr id="2" name="Picture 1">
            <a:extLst>
              <a:ext uri="{FF2B5EF4-FFF2-40B4-BE49-F238E27FC236}">
                <a16:creationId xmlns:a16="http://schemas.microsoft.com/office/drawing/2014/main" id="{AD123BD2-D70E-4910-B4F0-BE6A4F5B6E43}"/>
              </a:ext>
            </a:extLst>
          </p:cNvPr>
          <p:cNvPicPr>
            <a:picLocks noChangeAspect="1"/>
          </p:cNvPicPr>
          <p:nvPr/>
        </p:nvPicPr>
        <p:blipFill>
          <a:blip r:embed="rId4"/>
          <a:stretch>
            <a:fillRect/>
          </a:stretch>
        </p:blipFill>
        <p:spPr>
          <a:xfrm>
            <a:off x="429209" y="692599"/>
            <a:ext cx="4588650" cy="6165401"/>
          </a:xfrm>
          <a:prstGeom prst="rect">
            <a:avLst/>
          </a:prstGeom>
        </p:spPr>
      </p:pic>
      <p:pic>
        <p:nvPicPr>
          <p:cNvPr id="5" name="Picture 4">
            <a:extLst>
              <a:ext uri="{FF2B5EF4-FFF2-40B4-BE49-F238E27FC236}">
                <a16:creationId xmlns:a16="http://schemas.microsoft.com/office/drawing/2014/main" id="{991A5DE5-77E3-42CE-8BBC-C52C5EDFBE82}"/>
              </a:ext>
            </a:extLst>
          </p:cNvPr>
          <p:cNvPicPr>
            <a:picLocks noChangeAspect="1"/>
          </p:cNvPicPr>
          <p:nvPr/>
        </p:nvPicPr>
        <p:blipFill>
          <a:blip r:embed="rId5"/>
          <a:stretch>
            <a:fillRect/>
          </a:stretch>
        </p:blipFill>
        <p:spPr>
          <a:xfrm>
            <a:off x="5070741" y="1597398"/>
            <a:ext cx="7068376" cy="4355801"/>
          </a:xfrm>
          <a:prstGeom prst="rect">
            <a:avLst/>
          </a:prstGeom>
        </p:spPr>
      </p:pic>
      <p:pic>
        <p:nvPicPr>
          <p:cNvPr id="8" name="Picture 7">
            <a:extLst>
              <a:ext uri="{FF2B5EF4-FFF2-40B4-BE49-F238E27FC236}">
                <a16:creationId xmlns:a16="http://schemas.microsoft.com/office/drawing/2014/main" id="{68D09CD8-F3C1-4003-A437-09E3C2E7D3B1}"/>
              </a:ext>
            </a:extLst>
          </p:cNvPr>
          <p:cNvPicPr>
            <a:picLocks noChangeAspect="1"/>
          </p:cNvPicPr>
          <p:nvPr/>
        </p:nvPicPr>
        <p:blipFill>
          <a:blip r:embed="rId5"/>
          <a:stretch>
            <a:fillRect/>
          </a:stretch>
        </p:blipFill>
        <p:spPr>
          <a:xfrm>
            <a:off x="52883" y="0"/>
            <a:ext cx="12139117" cy="6742430"/>
          </a:xfrm>
          <a:prstGeom prst="rect">
            <a:avLst/>
          </a:prstGeom>
        </p:spPr>
      </p:pic>
      <p:pic>
        <p:nvPicPr>
          <p:cNvPr id="7" name="Picture 6">
            <a:extLst>
              <a:ext uri="{FF2B5EF4-FFF2-40B4-BE49-F238E27FC236}">
                <a16:creationId xmlns:a16="http://schemas.microsoft.com/office/drawing/2014/main" id="{EE4D26B8-2EFD-43DE-A5F2-4634B3768529}"/>
              </a:ext>
            </a:extLst>
          </p:cNvPr>
          <p:cNvPicPr>
            <a:picLocks noChangeAspect="1"/>
          </p:cNvPicPr>
          <p:nvPr/>
        </p:nvPicPr>
        <p:blipFill>
          <a:blip r:embed="rId6"/>
          <a:stretch>
            <a:fillRect/>
          </a:stretch>
        </p:blipFill>
        <p:spPr>
          <a:xfrm>
            <a:off x="203201" y="306205"/>
            <a:ext cx="11935916" cy="6329349"/>
          </a:xfrm>
          <a:prstGeom prst="rect">
            <a:avLst/>
          </a:prstGeom>
        </p:spPr>
      </p:pic>
      <p:pic>
        <p:nvPicPr>
          <p:cNvPr id="9" name="Picture 8">
            <a:extLst>
              <a:ext uri="{FF2B5EF4-FFF2-40B4-BE49-F238E27FC236}">
                <a16:creationId xmlns:a16="http://schemas.microsoft.com/office/drawing/2014/main" id="{09B0BD28-A1F3-4CEF-9A04-CAC6143E5033}"/>
              </a:ext>
            </a:extLst>
          </p:cNvPr>
          <p:cNvPicPr>
            <a:picLocks noChangeAspect="1"/>
          </p:cNvPicPr>
          <p:nvPr/>
        </p:nvPicPr>
        <p:blipFill>
          <a:blip r:embed="rId7"/>
          <a:stretch>
            <a:fillRect/>
          </a:stretch>
        </p:blipFill>
        <p:spPr>
          <a:xfrm>
            <a:off x="52883" y="0"/>
            <a:ext cx="12086234" cy="6742430"/>
          </a:xfrm>
          <a:prstGeom prst="rect">
            <a:avLst/>
          </a:prstGeom>
        </p:spPr>
      </p:pic>
    </p:spTree>
    <p:extLst>
      <p:ext uri="{BB962C8B-B14F-4D97-AF65-F5344CB8AC3E}">
        <p14:creationId xmlns:p14="http://schemas.microsoft.com/office/powerpoint/2010/main" val="209341142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F033E783-EDAF-4F12-8535-D05FC99CD5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616" y="114076"/>
            <a:ext cx="770296" cy="770296"/>
          </a:xfrm>
          <a:prstGeom prst="rect">
            <a:avLst/>
          </a:prstGeom>
        </p:spPr>
      </p:pic>
      <p:sp>
        <p:nvSpPr>
          <p:cNvPr id="12" name="TextBox 11">
            <a:extLst>
              <a:ext uri="{FF2B5EF4-FFF2-40B4-BE49-F238E27FC236}">
                <a16:creationId xmlns:a16="http://schemas.microsoft.com/office/drawing/2014/main" id="{C4845644-14B6-4902-854B-0F6EE52952EA}"/>
              </a:ext>
            </a:extLst>
          </p:cNvPr>
          <p:cNvSpPr txBox="1"/>
          <p:nvPr/>
        </p:nvSpPr>
        <p:spPr>
          <a:xfrm>
            <a:off x="1242928" y="222445"/>
            <a:ext cx="10418653" cy="400110"/>
          </a:xfrm>
          <a:prstGeom prst="rect">
            <a:avLst/>
          </a:prstGeom>
          <a:noFill/>
        </p:spPr>
        <p:txBody>
          <a:bodyPr wrap="square" rtlCol="0">
            <a:spAutoFit/>
          </a:bodyPr>
          <a:lstStyle/>
          <a:p>
            <a:pPr algn="ct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TRUNG TÂM BỒI D</a:t>
            </a:r>
            <a:r>
              <a:rPr lang="vi-VN"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Ư</a:t>
            </a:r>
            <a:r>
              <a:rPr lang="en-US" sz="2000" b="1" spc="50" dirty="0">
                <a:ln w="9525" cmpd="sng">
                  <a:solidFill>
                    <a:srgbClr val="FF0000"/>
                  </a:solidFill>
                  <a:prstDash val="solid"/>
                </a:ln>
                <a:solidFill>
                  <a:srgbClr val="FF0000"/>
                </a:solidFill>
                <a:effectLst>
                  <a:glow rad="38100">
                    <a:schemeClr val="accent1">
                      <a:alpha val="40000"/>
                    </a:schemeClr>
                  </a:glow>
                </a:effectLst>
                <a:latin typeface="Times New Roman" panose="02020603050405020304" pitchFamily="18" charset="0"/>
                <a:cs typeface="Times New Roman" panose="02020603050405020304" pitchFamily="18" charset="0"/>
              </a:rPr>
              <a:t>ỠNG, TƯ VẤN VÀ PHẢN BIỆN CHÍNH SÁCH</a:t>
            </a:r>
          </a:p>
        </p:txBody>
      </p:sp>
      <p:pic>
        <p:nvPicPr>
          <p:cNvPr id="6" name="Picture 5">
            <a:extLst>
              <a:ext uri="{FF2B5EF4-FFF2-40B4-BE49-F238E27FC236}">
                <a16:creationId xmlns:a16="http://schemas.microsoft.com/office/drawing/2014/main" id="{55EC0A26-AA7E-44FB-B719-60495F101914}"/>
              </a:ext>
            </a:extLst>
          </p:cNvPr>
          <p:cNvPicPr>
            <a:picLocks noChangeAspect="1"/>
          </p:cNvPicPr>
          <p:nvPr/>
        </p:nvPicPr>
        <p:blipFill>
          <a:blip r:embed="rId4"/>
          <a:stretch>
            <a:fillRect/>
          </a:stretch>
        </p:blipFill>
        <p:spPr>
          <a:xfrm>
            <a:off x="651616" y="770296"/>
            <a:ext cx="5006428" cy="5973628"/>
          </a:xfrm>
          <a:prstGeom prst="rect">
            <a:avLst/>
          </a:prstGeom>
        </p:spPr>
      </p:pic>
      <p:pic>
        <p:nvPicPr>
          <p:cNvPr id="10" name="Picture 9">
            <a:extLst>
              <a:ext uri="{FF2B5EF4-FFF2-40B4-BE49-F238E27FC236}">
                <a16:creationId xmlns:a16="http://schemas.microsoft.com/office/drawing/2014/main" id="{2C66E20B-1369-4B89-BB00-327166B14788}"/>
              </a:ext>
            </a:extLst>
          </p:cNvPr>
          <p:cNvPicPr>
            <a:picLocks noChangeAspect="1"/>
          </p:cNvPicPr>
          <p:nvPr/>
        </p:nvPicPr>
        <p:blipFill>
          <a:blip r:embed="rId5"/>
          <a:stretch>
            <a:fillRect/>
          </a:stretch>
        </p:blipFill>
        <p:spPr>
          <a:xfrm>
            <a:off x="6533958" y="845000"/>
            <a:ext cx="5352576" cy="5011051"/>
          </a:xfrm>
          <a:prstGeom prst="rect">
            <a:avLst/>
          </a:prstGeom>
        </p:spPr>
      </p:pic>
      <p:pic>
        <p:nvPicPr>
          <p:cNvPr id="11" name="Picture 10">
            <a:extLst>
              <a:ext uri="{FF2B5EF4-FFF2-40B4-BE49-F238E27FC236}">
                <a16:creationId xmlns:a16="http://schemas.microsoft.com/office/drawing/2014/main" id="{FD6593FB-30BD-4271-A3C1-59AFAE17E8DD}"/>
              </a:ext>
            </a:extLst>
          </p:cNvPr>
          <p:cNvPicPr>
            <a:picLocks noChangeAspect="1"/>
          </p:cNvPicPr>
          <p:nvPr/>
        </p:nvPicPr>
        <p:blipFill>
          <a:blip r:embed="rId6"/>
          <a:stretch>
            <a:fillRect/>
          </a:stretch>
        </p:blipFill>
        <p:spPr>
          <a:xfrm>
            <a:off x="346150" y="142718"/>
            <a:ext cx="4611825" cy="6739601"/>
          </a:xfrm>
          <a:prstGeom prst="rect">
            <a:avLst/>
          </a:prstGeom>
        </p:spPr>
      </p:pic>
      <p:pic>
        <p:nvPicPr>
          <p:cNvPr id="1026" name="Picture 2" descr="https://thachthanh.thanhhoa.gov.vn/portal/Photos/2021-01-25/b6c14d02e8a1700dQD-cong-nhan-cac-xa-dat-chuan-tiep-can-PL-2020(25.01.2021_09h08p13)_signed.jpg">
            <a:extLst>
              <a:ext uri="{FF2B5EF4-FFF2-40B4-BE49-F238E27FC236}">
                <a16:creationId xmlns:a16="http://schemas.microsoft.com/office/drawing/2014/main" id="{0CC7EDE3-1171-41BE-9073-B2770FE78BE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57975" y="24319"/>
            <a:ext cx="484822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D7C8583A-DBFD-4B6D-9056-8D0C861794AD}"/>
              </a:ext>
            </a:extLst>
          </p:cNvPr>
          <p:cNvPicPr>
            <a:picLocks noChangeAspect="1"/>
          </p:cNvPicPr>
          <p:nvPr/>
        </p:nvPicPr>
        <p:blipFill>
          <a:blip r:embed="rId8"/>
          <a:stretch>
            <a:fillRect/>
          </a:stretch>
        </p:blipFill>
        <p:spPr>
          <a:xfrm>
            <a:off x="331406" y="142718"/>
            <a:ext cx="9474794" cy="6601206"/>
          </a:xfrm>
          <a:prstGeom prst="rect">
            <a:avLst/>
          </a:prstGeom>
        </p:spPr>
      </p:pic>
      <p:pic>
        <p:nvPicPr>
          <p:cNvPr id="1028" name="Picture 4" descr="Giấy mời Hội nghị tổng kết công tác an toàn thực phẩm năm ...">
            <a:extLst>
              <a:ext uri="{FF2B5EF4-FFF2-40B4-BE49-F238E27FC236}">
                <a16:creationId xmlns:a16="http://schemas.microsoft.com/office/drawing/2014/main" id="{C0E351A1-9C9B-4250-A6FF-3FDF660AAF8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67100" y="0"/>
            <a:ext cx="52578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D559DEAE-D411-4257-8FBB-A8C19DCC1193}"/>
              </a:ext>
            </a:extLst>
          </p:cNvPr>
          <p:cNvPicPr>
            <a:picLocks noChangeAspect="1"/>
          </p:cNvPicPr>
          <p:nvPr/>
        </p:nvPicPr>
        <p:blipFill>
          <a:blip r:embed="rId10"/>
          <a:stretch>
            <a:fillRect/>
          </a:stretch>
        </p:blipFill>
        <p:spPr>
          <a:xfrm>
            <a:off x="3717127" y="24319"/>
            <a:ext cx="4938411" cy="6858000"/>
          </a:xfrm>
          <a:prstGeom prst="rect">
            <a:avLst/>
          </a:prstGeom>
        </p:spPr>
      </p:pic>
    </p:spTree>
    <p:extLst>
      <p:ext uri="{BB962C8B-B14F-4D97-AF65-F5344CB8AC3E}">
        <p14:creationId xmlns:p14="http://schemas.microsoft.com/office/powerpoint/2010/main" val="3538964445"/>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circle(in)">
                                      <p:cBhvr>
                                        <p:cTn id="22" dur="2000"/>
                                        <p:tgtEl>
                                          <p:spTgt spid="102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028"/>
                                        </p:tgtEl>
                                        <p:attrNameLst>
                                          <p:attrName>style.visibility</p:attrName>
                                        </p:attrNameLst>
                                      </p:cBhvr>
                                      <p:to>
                                        <p:strVal val="visible"/>
                                      </p:to>
                                    </p:set>
                                    <p:animEffect transition="in" filter="fade">
                                      <p:cBhvr>
                                        <p:cTn id="32" dur="1000"/>
                                        <p:tgtEl>
                                          <p:spTgt spid="1028"/>
                                        </p:tgtEl>
                                      </p:cBhvr>
                                    </p:animEffect>
                                    <p:anim calcmode="lin" valueType="num">
                                      <p:cBhvr>
                                        <p:cTn id="33" dur="1000" fill="hold"/>
                                        <p:tgtEl>
                                          <p:spTgt spid="1028"/>
                                        </p:tgtEl>
                                        <p:attrNameLst>
                                          <p:attrName>ppt_x</p:attrName>
                                        </p:attrNameLst>
                                      </p:cBhvr>
                                      <p:tavLst>
                                        <p:tav tm="0">
                                          <p:val>
                                            <p:strVal val="#ppt_x"/>
                                          </p:val>
                                        </p:tav>
                                        <p:tav tm="100000">
                                          <p:val>
                                            <p:strVal val="#ppt_x"/>
                                          </p:val>
                                        </p:tav>
                                      </p:tavLst>
                                    </p:anim>
                                    <p:anim calcmode="lin" valueType="num">
                                      <p:cBhvr>
                                        <p:cTn id="34"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circle(in)">
                                      <p:cBhvr>
                                        <p:cTn id="3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DBB00-5547-4833-B6E0-EDBE4A571B6D}"/>
              </a:ext>
            </a:extLst>
          </p:cNvPr>
          <p:cNvSpPr>
            <a:spLocks noGrp="1"/>
          </p:cNvSpPr>
          <p:nvPr>
            <p:ph type="title"/>
          </p:nvPr>
        </p:nvSpPr>
        <p:spPr/>
        <p:txBody>
          <a:bodyPr/>
          <a:lstStyle/>
          <a:p>
            <a:pPr algn="ctr"/>
            <a:r>
              <a:rPr lang="en-US" b="1" dirty="0">
                <a:solidFill>
                  <a:srgbClr val="FF0000"/>
                </a:solidFill>
                <a:latin typeface="Times New Roman" panose="02020603050405020304" pitchFamily="18" charset="0"/>
                <a:cs typeface="Times New Roman" panose="02020603050405020304" pitchFamily="18" charset="0"/>
              </a:rPr>
              <a:t>LƯU Ý KHI SOẠN THẢO VĂN BẢN</a:t>
            </a:r>
          </a:p>
        </p:txBody>
      </p:sp>
      <p:sp>
        <p:nvSpPr>
          <p:cNvPr id="3" name="Content Placeholder 2">
            <a:extLst>
              <a:ext uri="{FF2B5EF4-FFF2-40B4-BE49-F238E27FC236}">
                <a16:creationId xmlns:a16="http://schemas.microsoft.com/office/drawing/2014/main" id="{3A1A3F05-0375-4019-9E47-981ED6F6BB0A}"/>
              </a:ext>
            </a:extLst>
          </p:cNvPr>
          <p:cNvSpPr>
            <a:spLocks noGrp="1"/>
          </p:cNvSpPr>
          <p:nvPr>
            <p:ph idx="1"/>
          </p:nvPr>
        </p:nvSpPr>
        <p:spPr/>
        <p:txBody>
          <a:bodyPr>
            <a:noAutofit/>
          </a:bodyPr>
          <a:lstStyle/>
          <a:p>
            <a:pPr marL="514350" indent="-514350" algn="just">
              <a:buFont typeface="+mj-lt"/>
              <a:buAutoNum type="arabicParenR"/>
            </a:pPr>
            <a:r>
              <a:rPr lang="en-US" sz="3200" b="1" dirty="0">
                <a:solidFill>
                  <a:srgbClr val="0000CC"/>
                </a:solidFill>
                <a:latin typeface="Times New Roman" panose="02020603050405020304" pitchFamily="18" charset="0"/>
                <a:cs typeface="Times New Roman" panose="02020603050405020304" pitchFamily="18" charset="0"/>
              </a:rPr>
              <a:t>XÁC ĐỊNH ĐÚNG LOẠI VĂN BẢN CẦN SOẠN THẢO</a:t>
            </a:r>
          </a:p>
          <a:p>
            <a:pPr marL="514350" indent="-514350" algn="just">
              <a:buFont typeface="+mj-lt"/>
              <a:buAutoNum type="arabicParenR"/>
            </a:pPr>
            <a:r>
              <a:rPr lang="en-US" sz="3200" b="1" dirty="0">
                <a:solidFill>
                  <a:srgbClr val="0000CC"/>
                </a:solidFill>
                <a:latin typeface="Times New Roman" panose="02020603050405020304" pitchFamily="18" charset="0"/>
                <a:cs typeface="Times New Roman" panose="02020603050405020304" pitchFamily="18" charset="0"/>
              </a:rPr>
              <a:t>ĐỊNH DẠNG KHỔ GIẤY THEO QUY ĐỊNH</a:t>
            </a:r>
          </a:p>
          <a:p>
            <a:pPr marL="514350" indent="-514350" algn="just">
              <a:buFont typeface="+mj-lt"/>
              <a:buAutoNum type="arabicParenR"/>
            </a:pPr>
            <a:r>
              <a:rPr lang="en-US" sz="3200" b="1" dirty="0">
                <a:solidFill>
                  <a:srgbClr val="0000CC"/>
                </a:solidFill>
                <a:latin typeface="Times New Roman" panose="02020603050405020304" pitchFamily="18" charset="0"/>
                <a:cs typeface="Times New Roman" panose="02020603050405020304" pitchFamily="18" charset="0"/>
              </a:rPr>
              <a:t>SOẠN THẢO ĐÚNG MẪU VĂN BẢN THEO QUY ĐỊNH</a:t>
            </a:r>
          </a:p>
          <a:p>
            <a:pPr marL="514350" indent="-514350" algn="just">
              <a:buFont typeface="+mj-lt"/>
              <a:buAutoNum type="arabicParenR"/>
            </a:pPr>
            <a:r>
              <a:rPr lang="en-US" sz="3200" b="1" dirty="0">
                <a:solidFill>
                  <a:srgbClr val="0000CC"/>
                </a:solidFill>
                <a:latin typeface="Times New Roman" panose="02020603050405020304" pitchFamily="18" charset="0"/>
                <a:cs typeface="Times New Roman" panose="02020603050405020304" pitchFamily="18" charset="0"/>
              </a:rPr>
              <a:t>LƯU Ý VĂN PHONG TRÌNH BÀY</a:t>
            </a:r>
          </a:p>
          <a:p>
            <a:pPr marL="514350" indent="-514350" algn="just">
              <a:buFont typeface="+mj-lt"/>
              <a:buAutoNum type="arabicParenR"/>
            </a:pPr>
            <a:r>
              <a:rPr lang="en-US" sz="3200" b="1" dirty="0">
                <a:solidFill>
                  <a:srgbClr val="0000CC"/>
                </a:solidFill>
                <a:latin typeface="Times New Roman" panose="02020603050405020304" pitchFamily="18" charset="0"/>
                <a:cs typeface="Times New Roman" panose="02020603050405020304" pitchFamily="18" charset="0"/>
              </a:rPr>
              <a:t>LƯU Ý ĐỊNH DẠNG CỠ CHỮ VÀ HÌNH THỨC TRÌNH BÀY CHO ĐẸP VÀ TRANG TRỌNG</a:t>
            </a:r>
          </a:p>
        </p:txBody>
      </p:sp>
    </p:spTree>
    <p:extLst>
      <p:ext uri="{BB962C8B-B14F-4D97-AF65-F5344CB8AC3E}">
        <p14:creationId xmlns:p14="http://schemas.microsoft.com/office/powerpoint/2010/main" val="141588259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244</TotalTime>
  <Words>632</Words>
  <Application>Microsoft Office PowerPoint</Application>
  <PresentationFormat>Widescreen</PresentationFormat>
  <Paragraphs>60</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LƯU Ý KHI SOẠN THẢO VĂN BẢN</vt:lpstr>
      <vt:lpstr>THỰC HÀNH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K72A10_47_Đỗ Kiến  Vọng</cp:lastModifiedBy>
  <cp:revision>24</cp:revision>
  <dcterms:created xsi:type="dcterms:W3CDTF">2022-08-18T03:31:14Z</dcterms:created>
  <dcterms:modified xsi:type="dcterms:W3CDTF">2022-09-29T07:27:56Z</dcterms:modified>
</cp:coreProperties>
</file>