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ink/ink1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handoutMasterIdLst>
    <p:handoutMasterId r:id="rId28"/>
  </p:handoutMasterIdLst>
  <p:sldIdLst>
    <p:sldId id="256" r:id="rId2"/>
    <p:sldId id="259" r:id="rId3"/>
    <p:sldId id="268" r:id="rId4"/>
    <p:sldId id="257" r:id="rId5"/>
    <p:sldId id="258" r:id="rId6"/>
    <p:sldId id="260" r:id="rId7"/>
    <p:sldId id="261" r:id="rId8"/>
    <p:sldId id="262" r:id="rId9"/>
    <p:sldId id="263" r:id="rId10"/>
    <p:sldId id="269" r:id="rId11"/>
    <p:sldId id="270" r:id="rId12"/>
    <p:sldId id="271" r:id="rId13"/>
    <p:sldId id="278" r:id="rId14"/>
    <p:sldId id="281" r:id="rId15"/>
    <p:sldId id="282" r:id="rId16"/>
    <p:sldId id="283" r:id="rId17"/>
    <p:sldId id="279" r:id="rId18"/>
    <p:sldId id="273" r:id="rId19"/>
    <p:sldId id="274" r:id="rId20"/>
    <p:sldId id="272" r:id="rId21"/>
    <p:sldId id="276" r:id="rId22"/>
    <p:sldId id="277" r:id="rId23"/>
    <p:sldId id="280" r:id="rId24"/>
    <p:sldId id="286" r:id="rId25"/>
    <p:sldId id="264" r:id="rId26"/>
    <p:sldId id="267" r:id="rId2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A1CA9E-D2F3-43FD-95A8-C547AC7747EB}" v="10" dt="2020-02-06T09:10:09.1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6" autoAdjust="0"/>
    <p:restoredTop sz="94616" autoAdjust="0"/>
  </p:normalViewPr>
  <p:slideViewPr>
    <p:cSldViewPr snapToGrid="0">
      <p:cViewPr varScale="1">
        <p:scale>
          <a:sx n="109" d="100"/>
          <a:sy n="109" d="100"/>
        </p:scale>
        <p:origin x="6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uong nguyen" userId="b60ef26a8ad992fd" providerId="LiveId" clId="{52A1CA9E-D2F3-43FD-95A8-C547AC7747EB}"/>
    <pc:docChg chg="custSel addSld modSld">
      <pc:chgData name="phuong nguyen" userId="b60ef26a8ad992fd" providerId="LiveId" clId="{52A1CA9E-D2F3-43FD-95A8-C547AC7747EB}" dt="2020-02-06T11:17:30.959" v="1422" actId="20577"/>
      <pc:docMkLst>
        <pc:docMk/>
      </pc:docMkLst>
      <pc:sldChg chg="modSp">
        <pc:chgData name="phuong nguyen" userId="b60ef26a8ad992fd" providerId="LiveId" clId="{52A1CA9E-D2F3-43FD-95A8-C547AC7747EB}" dt="2020-02-06T08:57:39.398" v="325" actId="20577"/>
        <pc:sldMkLst>
          <pc:docMk/>
          <pc:sldMk cId="3387330815" sldId="259"/>
        </pc:sldMkLst>
        <pc:spChg chg="mod">
          <ac:chgData name="phuong nguyen" userId="b60ef26a8ad992fd" providerId="LiveId" clId="{52A1CA9E-D2F3-43FD-95A8-C547AC7747EB}" dt="2020-02-06T08:57:39.398" v="325" actId="20577"/>
          <ac:spMkLst>
            <pc:docMk/>
            <pc:sldMk cId="3387330815" sldId="259"/>
            <ac:spMk id="3" creationId="{6CBB83D3-63DE-46E6-87FD-7E7CFD780873}"/>
          </ac:spMkLst>
        </pc:spChg>
      </pc:sldChg>
      <pc:sldChg chg="modSp add">
        <pc:chgData name="phuong nguyen" userId="b60ef26a8ad992fd" providerId="LiveId" clId="{52A1CA9E-D2F3-43FD-95A8-C547AC7747EB}" dt="2020-02-06T08:57:19.909" v="257" actId="20577"/>
        <pc:sldMkLst>
          <pc:docMk/>
          <pc:sldMk cId="3455978875" sldId="264"/>
        </pc:sldMkLst>
        <pc:spChg chg="mod">
          <ac:chgData name="phuong nguyen" userId="b60ef26a8ad992fd" providerId="LiveId" clId="{52A1CA9E-D2F3-43FD-95A8-C547AC7747EB}" dt="2020-02-06T08:57:19.909" v="257" actId="20577"/>
          <ac:spMkLst>
            <pc:docMk/>
            <pc:sldMk cId="3455978875" sldId="264"/>
            <ac:spMk id="2" creationId="{E4C64D60-FC08-4E4D-8E56-07E16D7B086A}"/>
          </ac:spMkLst>
        </pc:spChg>
        <pc:spChg chg="mod">
          <ac:chgData name="phuong nguyen" userId="b60ef26a8ad992fd" providerId="LiveId" clId="{52A1CA9E-D2F3-43FD-95A8-C547AC7747EB}" dt="2020-02-06T08:57:11.647" v="220" actId="12"/>
          <ac:spMkLst>
            <pc:docMk/>
            <pc:sldMk cId="3455978875" sldId="264"/>
            <ac:spMk id="3" creationId="{A255C716-5663-4B83-BEBB-1BC297EEE959}"/>
          </ac:spMkLst>
        </pc:spChg>
      </pc:sldChg>
      <pc:sldChg chg="modSp add">
        <pc:chgData name="phuong nguyen" userId="b60ef26a8ad992fd" providerId="LiveId" clId="{52A1CA9E-D2F3-43FD-95A8-C547AC7747EB}" dt="2020-02-06T09:04:25.270" v="682" actId="20577"/>
        <pc:sldMkLst>
          <pc:docMk/>
          <pc:sldMk cId="256409870" sldId="265"/>
        </pc:sldMkLst>
        <pc:spChg chg="mod">
          <ac:chgData name="phuong nguyen" userId="b60ef26a8ad992fd" providerId="LiveId" clId="{52A1CA9E-D2F3-43FD-95A8-C547AC7747EB}" dt="2020-02-06T09:03:29.767" v="357" actId="20577"/>
          <ac:spMkLst>
            <pc:docMk/>
            <pc:sldMk cId="256409870" sldId="265"/>
            <ac:spMk id="2" creationId="{DBE15152-EF12-4C30-83D3-9EC56871AA5A}"/>
          </ac:spMkLst>
        </pc:spChg>
        <pc:spChg chg="mod">
          <ac:chgData name="phuong nguyen" userId="b60ef26a8ad992fd" providerId="LiveId" clId="{52A1CA9E-D2F3-43FD-95A8-C547AC7747EB}" dt="2020-02-06T09:04:25.270" v="682" actId="20577"/>
          <ac:spMkLst>
            <pc:docMk/>
            <pc:sldMk cId="256409870" sldId="265"/>
            <ac:spMk id="3" creationId="{1FA0A5A1-7651-4E6E-B4E4-A34B2F157C9E}"/>
          </ac:spMkLst>
        </pc:spChg>
      </pc:sldChg>
      <pc:sldChg chg="modSp add">
        <pc:chgData name="phuong nguyen" userId="b60ef26a8ad992fd" providerId="LiveId" clId="{52A1CA9E-D2F3-43FD-95A8-C547AC7747EB}" dt="2020-02-06T11:17:30.959" v="1422" actId="20577"/>
        <pc:sldMkLst>
          <pc:docMk/>
          <pc:sldMk cId="3269074478" sldId="266"/>
        </pc:sldMkLst>
        <pc:spChg chg="mod">
          <ac:chgData name="phuong nguyen" userId="b60ef26a8ad992fd" providerId="LiveId" clId="{52A1CA9E-D2F3-43FD-95A8-C547AC7747EB}" dt="2020-02-06T11:17:30.959" v="1422" actId="20577"/>
          <ac:spMkLst>
            <pc:docMk/>
            <pc:sldMk cId="3269074478" sldId="266"/>
            <ac:spMk id="2" creationId="{590646FE-536C-4C0B-8F5F-CC77A3413309}"/>
          </ac:spMkLst>
        </pc:spChg>
        <pc:spChg chg="mod">
          <ac:chgData name="phuong nguyen" userId="b60ef26a8ad992fd" providerId="LiveId" clId="{52A1CA9E-D2F3-43FD-95A8-C547AC7747EB}" dt="2020-02-06T11:17:20.997" v="1402" actId="20577"/>
          <ac:spMkLst>
            <pc:docMk/>
            <pc:sldMk cId="3269074478" sldId="266"/>
            <ac:spMk id="3" creationId="{0AE8397D-8D00-4EE0-94ED-A0BE6FDA65FD}"/>
          </ac:spMkLst>
        </pc:spChg>
      </pc:sldChg>
      <pc:sldChg chg="modSp add">
        <pc:chgData name="phuong nguyen" userId="b60ef26a8ad992fd" providerId="LiveId" clId="{52A1CA9E-D2F3-43FD-95A8-C547AC7747EB}" dt="2020-02-06T09:10:13.478" v="1049" actId="20577"/>
        <pc:sldMkLst>
          <pc:docMk/>
          <pc:sldMk cId="3848666107" sldId="267"/>
        </pc:sldMkLst>
        <pc:spChg chg="mod">
          <ac:chgData name="phuong nguyen" userId="b60ef26a8ad992fd" providerId="LiveId" clId="{52A1CA9E-D2F3-43FD-95A8-C547AC7747EB}" dt="2020-02-06T09:09:59.755" v="1031" actId="20577"/>
          <ac:spMkLst>
            <pc:docMk/>
            <pc:sldMk cId="3848666107" sldId="267"/>
            <ac:spMk id="2" creationId="{F684512A-4496-49CE-9D1E-C88F9EB9EFCF}"/>
          </ac:spMkLst>
        </pc:spChg>
        <pc:spChg chg="mod">
          <ac:chgData name="phuong nguyen" userId="b60ef26a8ad992fd" providerId="LiveId" clId="{52A1CA9E-D2F3-43FD-95A8-C547AC7747EB}" dt="2020-02-06T09:10:13.478" v="1049" actId="20577"/>
          <ac:spMkLst>
            <pc:docMk/>
            <pc:sldMk cId="3848666107" sldId="267"/>
            <ac:spMk id="3" creationId="{0F2EE8B6-272F-45FC-B7AC-0CC61AE9A5B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7A38EC-C027-4692-B77A-A9B4AD7D42B2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D2B4A81-D14A-4353-B5AD-7FF802995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39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6:02:05.475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-8642.58105"/>
      <inkml:brushProperty name="anchorY" value="-8128.67969"/>
      <inkml:brushProperty name="scaleFactor" value="0.5"/>
    </inkml:brush>
  </inkml:definitions>
  <inkml:trace contextRef="#ctx0" brushRef="#br0">7 0,'0'0,"-3"0,0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6:01:14.22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-4451.23193"/>
      <inkml:brushProperty name="anchorY" value="-7605.72119"/>
      <inkml:brushProperty name="scaleFactor" value="0.5"/>
    </inkml:brush>
  </inkml:definitions>
  <inkml:trace contextRef="#ctx0" brushRef="#br0">1 124,'0'0,"2"2,1 0,0 1,10-5,0-1,2-1,1 1,2-1,2 2,4-2,3 0,3 0,5-1,3-1,-6 1,5-1,5 0,6-1,5-1,5 1,3 0,2 0,1 2,3 1,-1 1,1 0,1 1,1 1,0 1,1-1,0 1,1-1,-1 1,0-1,0 1,-1 0,1 0,-1 0,0 1,-2 0,0-1,-1 1,-2-1,0 1,-2 1,-1-2,-2 0,-2-1,-2 0,-1 0,-1-1,-2 0,-1 0,-3 0,-2 0,-1 1,-2-1,-3 1,-1-1,-1 1,-3 0,0 1,-3-1,-2 1,-2 0,-1 0,-1 0,0 0,-2 0,0 0,0 1,-1 0,0 0,-1 1,0-1,-1 0,0 0,0-1,-2 1,1 0,-1 0,-1-1,0 0,-1 1,-2-1,0 0,-1 0,0 0,-3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6:24:38.26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4495 1,'-1'0,"0"0,-1 1,1-1,0 0,0 1,-1-1,1 1,0-1,0 1,-1 0,1-1,0 1,0 0,0 0,0 0,0 0,0 0,0 0,-16 23,11-14,-83 129,1 13,7-11,-23 21,36-65,-4-4,-59 57,57-76,22-23,2 1,3 3,-1 5,34-37,1 0,0 2,2-1,1 2,1-1,1 1,1 1,-2 22,3-22,-1 0,-2 0,0 0,-13 22,-57 96,47-90,6-6,3 2,1 0,-5 24,2 6,-11 76,20-82,-7 14,13-56,-1-1,-2-1,-2 0,-1 1,-25 39,-61 117,77-137,3 1,-12 45,17-43,-11 21,19-55,-1 0,0 0,-2-1,0 0,-3 0,-9 14,-3-2,0 0,-2-2,-1-1,-6 1,-74 54,-176 134,-37 19,271-202,-1-3,-1-2,-1-2,-2-3,-2-2,2-2,1 4,1 1,2 3,1 2,-37 29,66-42,-225 159,200-146,-1-2,-2-2,-34 11,-20 10,52-22,-18 4,47-22,0-1,-1-2,0 0,-1-1,-5 1,24-3,0 1,1 1,-1-1,1 1,0 0,0 1,0 0,0 0,0 0,1 0,0 1,-2 1,-2 2,0-1,0 0,0 0,-2 0,-69 36,71-38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6:24:45.458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0,'3'0,"2"0,10 0,6 3,3 0,-3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8:03.08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1,'0'7,"1"0,0 1,0-1,1 0,0 0,0 0,3 5,24 47,-22-46,51 87,-26-44,25 56,-46-90,1 0,1 0,1-1,3 4,-10-14,-1 1,0 0,-1 1,0-1,-1 1,1 8,11 28,1 0,-13-34,1 0,0-1,1 1,1-1,1 0,0-1,0 1,5 3,1-1,155 187,-74-82,38 32,-82-98,117 128,45 75,-37-40,-45-58,-39-36,12 16,518 584,-578-673,-3 2,-2 1,-2 3,17 38,-34-59,-2-5,-2 0,-1 1,9 29,12 62,-6-20,5-1,-18-56,63 157,-70-178,0 1,-2 0,0 0,-2 1,-1 0,-2 1,0-1,-1 21,-5 598,3-530,1-73,2-1,1 1,3-1,9 31,-12-55,10 36,-2 0,4 55,-13-57,13 124,-8-129,11 32,-9-37,-1 1,0 10,2 62,-4-25,4-1,19 69,-13-101,4 18,-14-44,-1 1,-2 0,1 29,-5-60,-2 65,1-58,0 0,-1 0,0 0,0 0,-1-1,1 1,-2 0,-9 19,5-14,1 0,1 1,0 0,1 1,0-1,1 1,-1 15,4-24,0 0,0 1,1-1,0 0,0 1,1-1,0 0,0 1,0-1,1 0,0 0,0 0,1 0,0 0,0-1,0 1,1 1,7 9,-1 1,-1 0,0 1,1 5,24 77,-29-86,5 19,-6-16,2 0,0 0,1 0,0-1,5 6,12 18,-14-22,0-2,0 1,2-1,0-1,1 0,6 5,56 49,29 26,-72-65,-2 0,-1 2,2 6,18 19,-25-29,-6-6,1-2,0 0,1-2,3 1,54 28,-37-13,-29-24,0 0,1-1,0 0,13 6,-5-4,-1 2,0 0,-1 1,4 5,-2-2,0-2,2 0,5 3,6 2,-1 2,-1 1,5 3,7 3,-29-20,-4-1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8:14.65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396 123</inkml:trace>
  <inkml:trace contextRef="#ctx0" brushRef="#br0" timeOffset="502.657">1 1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8:18.10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1,'3'0,"0"0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8:18.85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8:45.4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2364 1,'0'11,"0"1,-2-1,1 0,-2 0,1 0,-1 0,-3 6,-2 0,0 0,-1-1,0 0,-3 3,6-12,1 0,1 0,-1 1,1-1,1 1,0 0,0 0,0 1,1-1,-1 5,-4 46,1 0,-9 30,-22 96,0-4,2-15,27-117,2 1,2 20,3-13,2-22,-2 1,-2-1,-5 19,-50 180,-3 8,30-78,-80 349,-41-40,66-224,57-157,4 0,-7 60,26-112,1 0,3 1,1-1,2 0,1 1,3-1,5 20,1-19,1 0,5 5,16 51,-16-27,-3 1,-3 0,-3 6,9 216,-14-193,5 2,5-1,-2-18,-1 77,-10-117,-2 223,0-213,-3 0,-2 0,3-31,0-1,-2 0,0 0,-2 0,0-1,-4 6,-47 76,-66 84,58-88,-19 25,-54 56,72-98,-58 67,-29 18,38-52,-137 138,193-186,2 2,-39 61,11 7,53-86,14-20,-4 9,18-28,1 0,0 0,1 1,0-1,-2 10,-13 79,16-87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9:01.102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49 1,'2'4,"0"0,1 1,-1-1,0 0,1-1,0 1,0 0,0-1,1 1,6 6,27 34,-2 2,-2 2,-2 0,-2 3,145 257,-123-219,-3 3,1 13,-27-50,-3 0,-1 1,-3 0,2 31,-11-50,-2 0,-1 1,-2 0,-2 0,-5 33,1-42,-2-1,-1-1,-1 1,-2-1,0-1,-4 4,-30 51,-14 17,58-98,-57 87,-57 63,101-132,1 0,0 1,1 1,1 0,1 0,1 1,1 0,1 1,0 0,0 11,-14 83,13-59,-3-1,-3-1,-19 54,16-68,-21 59,31-80,2 1,0 0,2 0,0 2,-2 76,0 9,-6-12,-13 181,19-130,7 27,4-128,1 1,3-1,1 0,7 13,17 67,-10 4,3 98,-1-15,-15-139,19 62,-8-66,23 45,8 27,23 52,-10-27,-63-155,-1-1,-1 1,1 6,-2-7,1 0,1 0,0 0,1 0,0 2,0-1,-1 1,-1 0,0 1,0-1,-1 1,0 29,-3 10,1 0,2-5,0-27,-1 0,0 0,-2-1,0 1,-5 17,-25 76,-22 42,39-118,-7 14,3 1,2 0,-4 27,10-36,-2 0,-2 0,-3 3,-15 43,23-57,1 2,2-1,1 1,0 27,3 141,3-183,0-10,1 1,1-1,0 0,0 0,1 0,0 0,1 0,1 3,10 17,1-2,1 0,-13-21,24 36,1-2,12 10,70 75,-103-117,30 34,3-2,1-2,2-2,2-2,15 8,-13-14,1-3,2-1,-36-16,0-1,-1 2,12 9,-8-6,-1 0,4-1,27 10,-32-15,-1-1,8 6,-20-10,0 1,1-1,-1 1,0-1,0 1,-1 0,1 0,-1 1,1-1,0 2,2 4,0 1,-1 0,0 1,0-1,0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9:12.241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0 1,'0'0,"0"5,3 11,9 9,4 8,5 3,1 5,6 2,5 1,4 2,-1-3,-5 0,-1 0,-4 1,-1-3,-2 0,-3-4,4-1,-1 1,5 0,-1 1,4 2,-2 2,3 1,0-1,0 0,1 1,1 0,-2-5,-4-2,2-1,-4 3,2 1,-1 3,1-2,-2 1,3 2,4 0,-2-2,0 1,0 0,-1 4,3 7,4 1,2 3,4 5,7 7,1 4,7 12,0-4,-2-6,-5-8,-3-7,-6-7,-6-7,-2-3,2-2,-5 4,0 0,-4 4,-4 1,0 0,-5-1,-2 2,-4-4,2 0,-4-2,2-3,0 0,-2 6,-3-2,4 3,-2 0,2 1,-2-5,-3 5,-1-3,-2 0,-2-4,2-1,0 1,0 2,-1-1,0 0,4 0,1-2,2 0,-1 3,5 1,-2 1,-1-3,-1-1,-1-2,0 0,-1 0,-2-2,-1-5,-2-3,5-1,-1-4,1-3,-2-3,1 1,-1 1,2 5,-1 3,2 4,-1 4,5 1,-2 1,1 2,-2-1,2-6,-3-5,-2 0,-3-3,3-3,4 2,0-1,1-2,-1-3,1 5,0 1,-1-1,3 5,1 3,2-1,0 0,2 2,-2 2,0-2,-1-1,3 1,0 3,-3 0,-1-4,0-2,-3-1,-1-3,-2-4,4-6,-2-3,-1-1,0 3,-2 0,-2 1,1-1,-1 1,2-1,-1-1,-1 4,1-1,0 0,1 0,2 5,-1 0,-1-1,4-1,-2-2,5 4,-2 3,1-1,1-2,-4 1,5-1,-1-3,-1-1,-3-2,-1-1,-2 0,2 2,-3 0,2 0,-1-1,1 3,4-4,0 3,1-1,-3 0,-2-1,1-1,-3 0,1 0,-1 2,-1 0,1 1,-1-2,-1 0,2-1,-1 0,0 3,1-4,-1 0,-1 0,2-4,-1 0,5-2,-1 0,0 1,0 1,-2 5,2-2,-3 0,3-3,-3 1,-1 0,2-3,-2 1,2 1,3-2,4 7,2 1,-2 2,0-4,0 0,0-1,1-3,-3 0,2-3,1 4,1-2,-3 1,-1-2,1 1,0-2,1-2,0 0,4 0,3 1,0-1,0-1,2 1,-1 0,-2-2,-1 2,-2-1,-1-1,0 5,-1-1,3-1,0 2,3-2,0 1,5 2,5 4,-1 2,-2-2,-3-2,-7-2,-2-2,-2 1,-1 1,6 1,1 1,0 5,-1-3,-3 1,-2-3,3 0,2 0,1 0,-1 1,6 4,-1 1,-1-3,4-1,-1 0,-2 0,-3-2,-4-1,-3 4,-1-3,0 1,3-2,-2-1,0-2,-3 1,0 1,0 2,-2 1,-2 4,-2 0,-2-1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2-06T15:59:37.867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-5092.75781"/>
      <inkml:brushProperty name="anchorY" value="-8215.72461"/>
      <inkml:brushProperty name="scaleFactor" value="0.5"/>
    </inkml:brush>
  </inkml:definitions>
  <inkml:trace contextRef="#ctx0" brushRef="#br0">7 0,'0'0,"0"6,-3 4,0-1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73918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14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78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251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722117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5396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363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49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56307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11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4F4F56B-92BF-4863-BA00-D7860E4C150B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827B4FA-A365-491F-AD27-783E1D4DCFC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0831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customXml" Target="../ink/ink7.xml"/><Relationship Id="rId3" Type="http://schemas.openxmlformats.org/officeDocument/2006/relationships/customXml" Target="../ink/ink2.xml"/><Relationship Id="rId7" Type="http://schemas.openxmlformats.org/officeDocument/2006/relationships/customXml" Target="../ink/ink4.xml"/><Relationship Id="rId12" Type="http://schemas.openxmlformats.org/officeDocument/2006/relationships/image" Target="../media/image16.png"/><Relationship Id="rId2" Type="http://schemas.openxmlformats.org/officeDocument/2006/relationships/image" Target="../media/image9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customXml" Target="../ink/ink6.xml"/><Relationship Id="rId5" Type="http://schemas.openxmlformats.org/officeDocument/2006/relationships/customXml" Target="../ink/ink3.xml"/><Relationship Id="rId15" Type="http://schemas.openxmlformats.org/officeDocument/2006/relationships/customXml" Target="../ink/ink8.xml"/><Relationship Id="rId10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customXml" Target="../ink/ink5.xml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customXml" Target="../ink/ink10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qwVYn908ojI" TargetMode="External"/><Relationship Id="rId2" Type="http://schemas.openxmlformats.org/officeDocument/2006/relationships/hyperlink" Target="https://www.youtube.com/embed/440hfiymE-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oodle.org/38/en/UTF-8" TargetMode="External"/><Relationship Id="rId2" Type="http://schemas.openxmlformats.org/officeDocument/2006/relationships/hyperlink" Target="https://docs.moodle.org/38/en/Aiken_format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oodle.org/38/en/GIFT_format" TargetMode="External"/><Relationship Id="rId2" Type="http://schemas.openxmlformats.org/officeDocument/2006/relationships/hyperlink" Target="https://docs.moodle.org/38/en/Import_questi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1Yt7sj07a2o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hyperlink" Target="https://youtu.be/gJzRuhcLrv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1Yt7sj07a2o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apple.com/us/app/moodle/id633359593" TargetMode="External"/><Relationship Id="rId2" Type="http://schemas.openxmlformats.org/officeDocument/2006/relationships/hyperlink" Target="https://www.microsoft.com/en-us/p/moodle-desktop/9p9bwvhdc8c8?activetab=pivot:overviewtab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lay.google.com/store/apps/details?id=com.moodle.moodlemobile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4_xz9o8nro&amp;t=119s" TargetMode="External"/><Relationship Id="rId2" Type="http://schemas.openxmlformats.org/officeDocument/2006/relationships/hyperlink" Target="https://www.youtube.com/watch?v=73nmR84VOjQ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playlist?list=PL0ymN0PvxXGVzlijW_GZIlbUxQJTeOq_E" TargetMode="External"/><Relationship Id="rId4" Type="http://schemas.openxmlformats.org/officeDocument/2006/relationships/hyperlink" Target="https://lms.ueh.edu.vn/mod/forum/discuss.php?d=141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lms.apd.edu.v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3.neu.edu.vn/course/index.php?categoryid=2" TargetMode="External"/><Relationship Id="rId2" Type="http://schemas.openxmlformats.org/officeDocument/2006/relationships/hyperlink" Target="https://moodle3.neu.edu.vn/course/index.php?categoryid=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75282-A2DC-4551-B3BB-C3A56C488F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3639867"/>
          </a:xfrm>
        </p:spPr>
        <p:txBody>
          <a:bodyPr/>
          <a:lstStyle/>
          <a:p>
            <a:r>
              <a:rPr lang="vi-VN" dirty="0"/>
              <a:t>	</a:t>
            </a:r>
            <a:r>
              <a:rPr lang="vi-VN" sz="5000" dirty="0"/>
              <a:t>HƯỚNG DẪN SỬ DỤNG </a:t>
            </a:r>
            <a:br>
              <a:rPr lang="vi-VN" sz="5000" dirty="0"/>
            </a:br>
            <a:r>
              <a:rPr lang="vi-VN" sz="6800" b="1" dirty="0"/>
              <a:t>HỆ THỐNG LMS</a:t>
            </a:r>
            <a:endParaRPr lang="en-US" sz="68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DF39E9-8AA2-4D26-A59A-86E38A9D8F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Hanoi - 2020</a:t>
            </a:r>
          </a:p>
        </p:txBody>
      </p:sp>
    </p:spTree>
    <p:extLst>
      <p:ext uri="{BB962C8B-B14F-4D97-AF65-F5344CB8AC3E}">
        <p14:creationId xmlns:p14="http://schemas.microsoft.com/office/powerpoint/2010/main" val="1565068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74BD3A9-25D1-4691-BE05-149182EC4C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D49CF1A-01DD-4115-A6BB-CFA8F70453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46DFE6-C737-4948-82DC-B5F32174C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44" y="484631"/>
            <a:ext cx="6340519" cy="1638469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THÊM NỘI DUNG BÀI HỌC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DAFA16-9D2D-4BEC-89D0-B4EABEE911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F64F2-A766-4B0F-B904-F68835261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443140"/>
            <a:ext cx="6306309" cy="3930227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chemeClr val="tx1"/>
                </a:solidFill>
              </a:rPr>
              <a:t>Để </a:t>
            </a:r>
            <a:r>
              <a:rPr lang="en-US" sz="3000" b="1" dirty="0" err="1">
                <a:solidFill>
                  <a:schemeClr val="tx1"/>
                </a:solidFill>
              </a:rPr>
              <a:t>thêm</a:t>
            </a:r>
            <a:r>
              <a:rPr lang="en-US" sz="3000" b="1" dirty="0">
                <a:solidFill>
                  <a:schemeClr val="tx1"/>
                </a:solidFill>
              </a:rPr>
              <a:t> các nội dung như </a:t>
            </a:r>
            <a:r>
              <a:rPr lang="en-US" sz="3000" b="1" dirty="0" err="1">
                <a:solidFill>
                  <a:schemeClr val="tx1"/>
                </a:solidFill>
              </a:rPr>
              <a:t>bài</a:t>
            </a:r>
            <a:r>
              <a:rPr lang="en-US" sz="3000" b="1" dirty="0">
                <a:solidFill>
                  <a:schemeClr val="tx1"/>
                </a:solidFill>
              </a:rPr>
              <a:t> </a:t>
            </a:r>
            <a:r>
              <a:rPr lang="en-US" sz="3000" b="1" dirty="0" err="1">
                <a:solidFill>
                  <a:schemeClr val="tx1"/>
                </a:solidFill>
              </a:rPr>
              <a:t>tập</a:t>
            </a:r>
            <a:r>
              <a:rPr lang="en-US" sz="3000" b="1" dirty="0">
                <a:solidFill>
                  <a:schemeClr val="tx1"/>
                </a:solidFill>
              </a:rPr>
              <a:t>, </a:t>
            </a:r>
            <a:r>
              <a:rPr lang="en-US" sz="3000" b="1" dirty="0" err="1">
                <a:solidFill>
                  <a:schemeClr val="tx1"/>
                </a:solidFill>
              </a:rPr>
              <a:t>bài</a:t>
            </a:r>
            <a:r>
              <a:rPr lang="en-US" sz="3000" b="1" dirty="0">
                <a:solidFill>
                  <a:schemeClr val="tx1"/>
                </a:solidFill>
              </a:rPr>
              <a:t> giảng, slides, </a:t>
            </a:r>
            <a:r>
              <a:rPr lang="en-US" sz="3000" b="1" dirty="0" err="1">
                <a:solidFill>
                  <a:schemeClr val="tx1"/>
                </a:solidFill>
              </a:rPr>
              <a:t>câu</a:t>
            </a:r>
            <a:r>
              <a:rPr lang="en-US" sz="3000" b="1" dirty="0">
                <a:solidFill>
                  <a:schemeClr val="tx1"/>
                </a:solidFill>
              </a:rPr>
              <a:t> </a:t>
            </a:r>
            <a:r>
              <a:rPr lang="en-US" sz="3000" b="1" dirty="0" err="1">
                <a:solidFill>
                  <a:schemeClr val="tx1"/>
                </a:solidFill>
              </a:rPr>
              <a:t>hỏi</a:t>
            </a:r>
            <a:r>
              <a:rPr lang="en-US" sz="3000" b="1" dirty="0">
                <a:solidFill>
                  <a:schemeClr val="tx1"/>
                </a:solidFill>
              </a:rPr>
              <a:t>…. </a:t>
            </a:r>
            <a:r>
              <a:rPr lang="en-US" sz="3000" b="1" dirty="0" err="1">
                <a:solidFill>
                  <a:schemeClr val="tx1"/>
                </a:solidFill>
              </a:rPr>
              <a:t>chọn</a:t>
            </a:r>
            <a:r>
              <a:rPr lang="en-US" sz="3000" b="1" dirty="0">
                <a:solidFill>
                  <a:schemeClr val="tx1"/>
                </a:solidFill>
              </a:rPr>
              <a:t> mục Add an activity or resources</a:t>
            </a:r>
            <a:endParaRPr lang="en-US" sz="30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D72781-BA91-438C-9F5D-A87F7ECC79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298872" y="0"/>
            <a:ext cx="377554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9F1021-B267-4B19-8F7F-D7D306F88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4541" y="484631"/>
            <a:ext cx="1918670" cy="624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0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74BD3A9-25D1-4691-BE05-149182EC4C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8D49CF1A-01DD-4115-A6BB-CFA8F70453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A21096-D322-477A-85DE-0A71F7D36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374" y="283354"/>
            <a:ext cx="6340519" cy="16384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4. tạo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mã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khóa (Enrolment key) để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sv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đăng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ký vào lớp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DAFA16-9D2D-4BEC-89D0-B4EABEE911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D79148-1113-43AC-83B1-A2D56F8B1288}"/>
              </a:ext>
            </a:extLst>
          </p:cNvPr>
          <p:cNvSpPr/>
          <p:nvPr/>
        </p:nvSpPr>
        <p:spPr>
          <a:xfrm>
            <a:off x="570567" y="1938308"/>
            <a:ext cx="6503324" cy="4374829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indent="-228600" defTabSz="914400">
              <a:lnSpc>
                <a:spcPct val="110000"/>
              </a:lnSpc>
              <a:spcBef>
                <a:spcPts val="700"/>
              </a:spcBef>
              <a:spcAft>
                <a:spcPts val="800"/>
              </a:spcAft>
              <a:buClr>
                <a:schemeClr val="tx2"/>
              </a:buClr>
            </a:pPr>
            <a:r>
              <a:rPr lang="en-US" dirty="0"/>
              <a:t>Tìm đến mục Course administration-&gt; Users-&gt; Enrolment methods</a:t>
            </a:r>
          </a:p>
          <a:p>
            <a:pPr indent="-228600" defTabSz="914400">
              <a:lnSpc>
                <a:spcPct val="110000"/>
              </a:lnSpc>
              <a:spcBef>
                <a:spcPts val="700"/>
              </a:spcBef>
              <a:spcAft>
                <a:spcPts val="800"/>
              </a:spcAft>
              <a:buClr>
                <a:schemeClr val="tx2"/>
              </a:buClr>
            </a:pPr>
            <a:r>
              <a:rPr lang="en-US" dirty="0"/>
              <a:t>Trên </a:t>
            </a:r>
            <a:r>
              <a:rPr lang="en-US" dirty="0" err="1"/>
              <a:t>màn</a:t>
            </a:r>
            <a:r>
              <a:rPr lang="en-US" dirty="0"/>
              <a:t> hình sẽ hiện 3 phương </a:t>
            </a:r>
            <a:r>
              <a:rPr lang="en-US" dirty="0" err="1"/>
              <a:t>thức</a:t>
            </a:r>
            <a:r>
              <a:rPr lang="en-US" dirty="0"/>
              <a:t> để </a:t>
            </a:r>
            <a:r>
              <a:rPr lang="en-US" dirty="0" err="1"/>
              <a:t>chọn</a:t>
            </a:r>
            <a:r>
              <a:rPr lang="en-US" dirty="0"/>
              <a:t>; hay </a:t>
            </a:r>
            <a:r>
              <a:rPr lang="en-US" dirty="0" err="1"/>
              <a:t>chọn</a:t>
            </a:r>
            <a:r>
              <a:rPr lang="en-US" dirty="0"/>
              <a:t> vào phương </a:t>
            </a:r>
            <a:r>
              <a:rPr lang="en-US" dirty="0" err="1"/>
              <a:t>thức</a:t>
            </a:r>
            <a:r>
              <a:rPr lang="en-US" dirty="0"/>
              <a:t> Self Enrolment (student) – </a:t>
            </a:r>
            <a:r>
              <a:rPr lang="en-US" dirty="0" err="1"/>
              <a:t>bấm</a:t>
            </a:r>
            <a:r>
              <a:rPr lang="en-US" dirty="0"/>
              <a:t> vào hình con </a:t>
            </a:r>
            <a:r>
              <a:rPr lang="en-US" dirty="0" err="1"/>
              <a:t>mắt</a:t>
            </a:r>
            <a:r>
              <a:rPr lang="en-US" dirty="0"/>
              <a:t> để </a:t>
            </a:r>
            <a:r>
              <a:rPr lang="en-US" dirty="0" err="1"/>
              <a:t>bật</a:t>
            </a:r>
            <a:r>
              <a:rPr lang="en-US" dirty="0"/>
              <a:t> tính năng này lên,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vào hình </a:t>
            </a:r>
            <a:r>
              <a:rPr lang="en-US" dirty="0" err="1"/>
              <a:t>bánh</a:t>
            </a:r>
            <a:r>
              <a:rPr lang="en-US" dirty="0"/>
              <a:t> xe (setting) để </a:t>
            </a:r>
            <a:r>
              <a:rPr lang="en-US" dirty="0" err="1"/>
              <a:t>đặt</a:t>
            </a:r>
            <a:r>
              <a:rPr lang="en-US" dirty="0"/>
              <a:t> thông số, trong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trọng </a:t>
            </a:r>
            <a:r>
              <a:rPr lang="en-US" dirty="0" err="1"/>
              <a:t>nhất</a:t>
            </a:r>
            <a:r>
              <a:rPr lang="en-US" dirty="0"/>
              <a:t> là </a:t>
            </a:r>
            <a:r>
              <a:rPr lang="en-US" b="1" dirty="0"/>
              <a:t>Enrolment key</a:t>
            </a:r>
            <a:endParaRPr lang="en-US" dirty="0">
              <a:effectLst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54EAFA3-E472-4CAB-B63F-0DC76F546A4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76747" y="484631"/>
            <a:ext cx="5380549" cy="495337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52A5B44-E174-4469-B830-AD3A557BA128}"/>
                  </a:ext>
                </a:extLst>
              </p14:cNvPr>
              <p14:cNvContentPartPr/>
              <p14:nvPr/>
            </p14:nvContentPartPr>
            <p14:xfrm>
              <a:off x="6677302" y="2070796"/>
              <a:ext cx="1597680" cy="3162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52A5B44-E174-4469-B830-AD3A557BA12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68662" y="2062156"/>
                <a:ext cx="1615320" cy="317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F5F08F6-0977-45AB-881A-392ACDA2B9A4}"/>
                  </a:ext>
                </a:extLst>
              </p14:cNvPr>
              <p14:cNvContentPartPr/>
              <p14:nvPr/>
            </p14:nvContentPartPr>
            <p14:xfrm>
              <a:off x="5786966" y="3372122"/>
              <a:ext cx="142920" cy="442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F5F08F6-0977-45AB-881A-392ACDA2B9A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78304" y="3363482"/>
                <a:ext cx="160605" cy="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2C6E9B27-809C-4A96-BE5D-25C22344C1F5}"/>
                  </a:ext>
                </a:extLst>
              </p14:cNvPr>
              <p14:cNvContentPartPr/>
              <p14:nvPr/>
            </p14:nvContentPartPr>
            <p14:xfrm>
              <a:off x="2923166" y="3487322"/>
              <a:ext cx="252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2C6E9B27-809C-4A96-BE5D-25C22344C1F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14526" y="3478682"/>
                <a:ext cx="201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5DB404F-EC0F-4D77-857E-3856E1A07E94}"/>
                  </a:ext>
                </a:extLst>
              </p14:cNvPr>
              <p14:cNvContentPartPr/>
              <p14:nvPr/>
            </p14:nvContentPartPr>
            <p14:xfrm>
              <a:off x="4451006" y="5026322"/>
              <a:ext cx="360" cy="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5DB404F-EC0F-4D77-857E-3856E1A07E9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42006" y="5017322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9A1AD4B9-E4B7-4773-BD68-04B67C3FC7C8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75286" y="3833894"/>
            <a:ext cx="6606783" cy="276336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A91D21DF-F51A-422E-999E-5EA1D780AC66}"/>
                  </a:ext>
                </a:extLst>
              </p14:cNvPr>
              <p14:cNvContentPartPr/>
              <p14:nvPr/>
            </p14:nvContentPartPr>
            <p14:xfrm>
              <a:off x="1639766" y="2852282"/>
              <a:ext cx="851400" cy="290844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A91D21DF-F51A-422E-999E-5EA1D780AC6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586126" y="2744642"/>
                <a:ext cx="959040" cy="312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9CB3B06F-6E9B-4426-AC0F-449467CE4847}"/>
                  </a:ext>
                </a:extLst>
              </p14:cNvPr>
              <p14:cNvContentPartPr/>
              <p14:nvPr/>
            </p14:nvContentPartPr>
            <p14:xfrm>
              <a:off x="6119966" y="2819162"/>
              <a:ext cx="431640" cy="304164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9CB3B06F-6E9B-4426-AC0F-449467CE484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11326" y="2810522"/>
                <a:ext cx="449280" cy="305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15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07A4DF00-F800-4B57-91FE-A1BFF59F6CA8}"/>
                  </a:ext>
                </a:extLst>
              </p14:cNvPr>
              <p14:cNvContentPartPr/>
              <p14:nvPr/>
            </p14:nvContentPartPr>
            <p14:xfrm>
              <a:off x="5119166" y="3125882"/>
              <a:ext cx="1605240" cy="272952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07A4DF00-F800-4B57-91FE-A1BFF59F6CA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01166" y="3108242"/>
                <a:ext cx="1640880" cy="276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7674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74BD3A9-25D1-4691-BE05-149182EC4C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8D49CF1A-01DD-4115-A6BB-CFA8F70453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8285A-1951-4EB2-B23E-19193A6B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44" y="484631"/>
            <a:ext cx="3828807" cy="5237213"/>
          </a:xfrm>
        </p:spPr>
        <p:txBody>
          <a:bodyPr>
            <a:normAutofit/>
          </a:bodyPr>
          <a:lstStyle/>
          <a:p>
            <a:pPr algn="ctr"/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nhập khóa học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DAFA16-9D2D-4BEC-89D0-B4EABEE911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5FA8-DC4F-47B9-A9DD-E4702AA2D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443140"/>
            <a:ext cx="6306309" cy="3930227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C453F8-FA1C-4C99-8D06-C051A3A4157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6002" y="295674"/>
            <a:ext cx="7031335" cy="6562326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D63AC50-95F2-4252-BC88-0C26B2290A67}"/>
                  </a:ext>
                </a:extLst>
              </p14:cNvPr>
              <p14:cNvContentPartPr/>
              <p14:nvPr/>
            </p14:nvContentPartPr>
            <p14:xfrm>
              <a:off x="3079957" y="4560640"/>
              <a:ext cx="2880" cy="9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D63AC50-95F2-4252-BC88-0C26B2290A6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59386" y="4542640"/>
                <a:ext cx="43611" cy="4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DAB114-588A-431E-9F1F-02FA1A1C864C}"/>
                  </a:ext>
                </a:extLst>
              </p14:cNvPr>
              <p14:cNvContentPartPr/>
              <p14:nvPr/>
            </p14:nvContentPartPr>
            <p14:xfrm>
              <a:off x="4389637" y="2302000"/>
              <a:ext cx="1280520" cy="471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DAB114-588A-431E-9F1F-02FA1A1C864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1997" y="2284000"/>
                <a:ext cx="1316160" cy="82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4019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08DEF-DB1B-42F8-89AF-86258AAA2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>
            <a:norm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Tạo danh mục ngân hàng câu hỏi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4FA0B-6C00-4253-BC9C-A67C71306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6777032" cy="35935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Mục </a:t>
            </a:r>
            <a:r>
              <a:rPr lang="en-US" dirty="0" err="1">
                <a:solidFill>
                  <a:schemeClr val="tx1"/>
                </a:solidFill>
              </a:rPr>
              <a:t>tiêu</a:t>
            </a:r>
            <a:r>
              <a:rPr lang="en-US" dirty="0">
                <a:solidFill>
                  <a:schemeClr val="tx1"/>
                </a:solidFill>
              </a:rPr>
              <a:t>: tạo </a:t>
            </a:r>
            <a:r>
              <a:rPr lang="en-US" dirty="0" err="1">
                <a:solidFill>
                  <a:schemeClr val="tx1"/>
                </a:solidFill>
              </a:rPr>
              <a:t>nhóm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hỏi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theo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</a:t>
            </a:r>
            <a:r>
              <a:rPr lang="vi-VN" dirty="0">
                <a:solidFill>
                  <a:schemeClr val="tx1"/>
                </a:solidFill>
              </a:rPr>
              <a:t>ư</a:t>
            </a:r>
            <a:r>
              <a:rPr lang="en-US" dirty="0" err="1">
                <a:solidFill>
                  <a:schemeClr val="tx1"/>
                </a:solidFill>
              </a:rPr>
              <a:t>ơng</a:t>
            </a:r>
            <a:r>
              <a:rPr lang="en-US" dirty="0">
                <a:solidFill>
                  <a:schemeClr val="tx1"/>
                </a:solidFill>
              </a:rPr>
              <a:t>, hoặc </a:t>
            </a:r>
            <a:r>
              <a:rPr lang="en-US" dirty="0" err="1">
                <a:solidFill>
                  <a:schemeClr val="tx1"/>
                </a:solidFill>
              </a:rPr>
              <a:t>theo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độ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khó</a:t>
            </a:r>
            <a:r>
              <a:rPr lang="en-US" dirty="0">
                <a:solidFill>
                  <a:schemeClr val="tx1"/>
                </a:solidFill>
              </a:rPr>
              <a:t>/ </a:t>
            </a:r>
            <a:r>
              <a:rPr lang="en-US" dirty="0" err="1">
                <a:solidFill>
                  <a:schemeClr val="tx1"/>
                </a:solidFill>
              </a:rPr>
              <a:t>dễ</a:t>
            </a:r>
            <a:r>
              <a:rPr lang="en-US" dirty="0">
                <a:solidFill>
                  <a:schemeClr val="tx1"/>
                </a:solidFill>
              </a:rPr>
              <a:t>/ </a:t>
            </a:r>
            <a:r>
              <a:rPr lang="en-US" dirty="0" err="1">
                <a:solidFill>
                  <a:schemeClr val="tx1"/>
                </a:solidFill>
              </a:rPr>
              <a:t>vừa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Tìm đến mục Ngân hàng </a:t>
            </a:r>
            <a:r>
              <a:rPr lang="en-US" dirty="0" err="1">
                <a:solidFill>
                  <a:schemeClr val="tx1"/>
                </a:solidFill>
              </a:rPr>
              <a:t>câu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hỏi</a:t>
            </a:r>
            <a:r>
              <a:rPr lang="en-US" dirty="0">
                <a:solidFill>
                  <a:schemeClr val="tx1"/>
                </a:solidFill>
              </a:rPr>
              <a:t> (Question bank) -&gt;</a:t>
            </a:r>
            <a:r>
              <a:rPr lang="en-US" dirty="0" err="1">
                <a:solidFill>
                  <a:schemeClr val="tx1"/>
                </a:solidFill>
              </a:rPr>
              <a:t>Danh</a:t>
            </a:r>
            <a:r>
              <a:rPr lang="en-US" dirty="0">
                <a:solidFill>
                  <a:schemeClr val="tx1"/>
                </a:solidFill>
              </a:rPr>
              <a:t> mục ( </a:t>
            </a:r>
            <a:r>
              <a:rPr lang="en-US" dirty="0" err="1">
                <a:solidFill>
                  <a:schemeClr val="tx1"/>
                </a:solidFill>
              </a:rPr>
              <a:t>Catergories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r>
              <a:rPr lang="en-US" dirty="0">
                <a:solidFill>
                  <a:schemeClr val="tx1"/>
                </a:solidFill>
              </a:rPr>
              <a:t>Sau </a:t>
            </a:r>
            <a:r>
              <a:rPr lang="en-US" dirty="0" err="1">
                <a:solidFill>
                  <a:schemeClr val="tx1"/>
                </a:solidFill>
              </a:rPr>
              <a:t>đó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thêm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hỏi</a:t>
            </a:r>
            <a:r>
              <a:rPr lang="en-US" dirty="0">
                <a:solidFill>
                  <a:schemeClr val="tx1"/>
                </a:solidFill>
              </a:rPr>
              <a:t> vào trong </a:t>
            </a:r>
            <a:r>
              <a:rPr lang="en-US" dirty="0" err="1">
                <a:solidFill>
                  <a:schemeClr val="tx1"/>
                </a:solidFill>
              </a:rPr>
              <a:t>từng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danh</a:t>
            </a:r>
            <a:r>
              <a:rPr lang="en-US" dirty="0">
                <a:solidFill>
                  <a:schemeClr val="tx1"/>
                </a:solidFill>
              </a:rPr>
              <a:t> mục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hlinkClick r:id="rId2"/>
              </a:rPr>
              <a:t>https://www.youtube.com/embed/440hfiymE-4</a:t>
            </a:r>
            <a:endParaRPr lang="en-US" dirty="0"/>
          </a:p>
          <a:p>
            <a:r>
              <a:rPr lang="en-US" dirty="0" err="1">
                <a:solidFill>
                  <a:schemeClr val="tx1"/>
                </a:solidFill>
              </a:rPr>
              <a:t>Cách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thêm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hỏi</a:t>
            </a:r>
            <a:r>
              <a:rPr lang="en-US" dirty="0">
                <a:solidFill>
                  <a:schemeClr val="tx1"/>
                </a:solidFill>
              </a:rPr>
              <a:t> từ file word : </a:t>
            </a:r>
            <a:r>
              <a:rPr lang="en-US" dirty="0">
                <a:hlinkClick r:id="rId3"/>
              </a:rPr>
              <a:t>https://www.youtube.com/embed/qwVYn908ojI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0BDF38-9063-4236-A8FE-723C0FFC52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912" y="603541"/>
            <a:ext cx="3239161" cy="608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506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7991D-751F-48F7-A554-8DD972EC6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tạo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hàng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54E80-61FE-49ED-A51B-54DDD65FC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1516" y="1489323"/>
            <a:ext cx="10318484" cy="4390270"/>
          </a:xfrm>
        </p:spPr>
        <p:txBody>
          <a:bodyPr/>
          <a:lstStyle/>
          <a:p>
            <a:r>
              <a:rPr lang="en-US" dirty="0"/>
              <a:t>B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1: </a:t>
            </a:r>
            <a:r>
              <a:rPr lang="en-US" dirty="0" err="1"/>
              <a:t>gõ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, và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đúng vào 1 file word</a:t>
            </a:r>
          </a:p>
          <a:p>
            <a:r>
              <a:rPr lang="en-US" dirty="0"/>
              <a:t>B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2: save as Plain text, </a:t>
            </a:r>
            <a:r>
              <a:rPr lang="en-US" dirty="0" err="1"/>
              <a:t>chọn</a:t>
            </a:r>
            <a:r>
              <a:rPr lang="en-US" dirty="0"/>
              <a:t> định </a:t>
            </a:r>
            <a:r>
              <a:rPr lang="en-US" dirty="0" err="1"/>
              <a:t>dạng</a:t>
            </a:r>
            <a:r>
              <a:rPr lang="en-US" dirty="0"/>
              <a:t> Other encoding -&gt; UTF8</a:t>
            </a:r>
          </a:p>
          <a:p>
            <a:r>
              <a:rPr lang="en-US" dirty="0"/>
              <a:t>B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3: Vào Question Bank -&gt;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(Questions)-&gt; Import</a:t>
            </a:r>
          </a:p>
          <a:p>
            <a:endParaRPr lang="en-US" dirty="0"/>
          </a:p>
          <a:p>
            <a:r>
              <a:rPr lang="en-US" dirty="0"/>
              <a:t>L</a:t>
            </a:r>
            <a:r>
              <a:rPr lang="vi-VN" dirty="0"/>
              <a:t>ư</a:t>
            </a:r>
            <a:r>
              <a:rPr lang="en-US" dirty="0"/>
              <a:t>u ý: có thể tạo file word </a:t>
            </a:r>
            <a:r>
              <a:rPr lang="en-US" dirty="0" err="1"/>
              <a:t>theo</a:t>
            </a:r>
            <a:r>
              <a:rPr lang="en-US" dirty="0"/>
              <a:t> nhiều định </a:t>
            </a:r>
            <a:r>
              <a:rPr lang="en-US" dirty="0" err="1"/>
              <a:t>dạng</a:t>
            </a:r>
            <a:endParaRPr lang="en-US" dirty="0"/>
          </a:p>
          <a:p>
            <a:r>
              <a:rPr lang="en-US" dirty="0"/>
              <a:t>Đ</a:t>
            </a:r>
            <a:r>
              <a:rPr lang="vi-VN" dirty="0"/>
              <a:t>Ơ</a:t>
            </a:r>
            <a:r>
              <a:rPr lang="en-US" dirty="0"/>
              <a:t>n </a:t>
            </a:r>
            <a:r>
              <a:rPr lang="en-US" dirty="0" err="1"/>
              <a:t>giản</a:t>
            </a:r>
            <a:r>
              <a:rPr lang="en-US" dirty="0"/>
              <a:t>: định </a:t>
            </a:r>
            <a:r>
              <a:rPr lang="en-US" dirty="0" err="1"/>
              <a:t>dạng</a:t>
            </a:r>
            <a:r>
              <a:rPr lang="en-US" dirty="0"/>
              <a:t> Aiken</a:t>
            </a:r>
          </a:p>
          <a:p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 (nhiều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): Gift</a:t>
            </a:r>
          </a:p>
        </p:txBody>
      </p:sp>
    </p:spTree>
    <p:extLst>
      <p:ext uri="{BB962C8B-B14F-4D97-AF65-F5344CB8AC3E}">
        <p14:creationId xmlns:p14="http://schemas.microsoft.com/office/powerpoint/2010/main" val="417756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95083-3787-4B7B-950C-3B16BC199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Aiken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hàng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C83F5-50E9-441D-9A03-921208D5F5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https://docs.moodle.org/38/en/Aiken_format</a:t>
            </a:r>
            <a:endParaRPr lang="en-US" dirty="0"/>
          </a:p>
          <a:p>
            <a:r>
              <a:rPr lang="en-US" dirty="0"/>
              <a:t>L</a:t>
            </a:r>
            <a:r>
              <a:rPr lang="vi-VN" dirty="0"/>
              <a:t>ư</a:t>
            </a:r>
            <a:r>
              <a:rPr lang="en-US" dirty="0"/>
              <a:t>u ý:  L</a:t>
            </a:r>
            <a:r>
              <a:rPr lang="vi-VN" dirty="0"/>
              <a:t>ư</a:t>
            </a:r>
            <a:r>
              <a:rPr lang="en-US" dirty="0"/>
              <a:t>u ở </a:t>
            </a:r>
            <a:r>
              <a:rPr lang="en-US" dirty="0" err="1"/>
              <a:t>dạng</a:t>
            </a:r>
            <a:r>
              <a:rPr lang="en-US" dirty="0"/>
              <a:t> </a:t>
            </a:r>
            <a:r>
              <a:rPr lang="en-US" b="1" dirty="0"/>
              <a:t>text format</a:t>
            </a:r>
            <a:r>
              <a:rPr lang="en-US" dirty="0"/>
              <a:t>. </a:t>
            </a:r>
            <a:r>
              <a:rPr lang="en-US" dirty="0">
                <a:hlinkClick r:id="rId3" tooltip="UTF-8"/>
              </a:rPr>
              <a:t>UTF-8 format</a:t>
            </a:r>
            <a:r>
              <a:rPr lang="en-US" dirty="0"/>
              <a:t>  Không dùng định </a:t>
            </a:r>
            <a:r>
              <a:rPr lang="en-US" dirty="0" err="1"/>
              <a:t>dạng</a:t>
            </a:r>
            <a:r>
              <a:rPr lang="en-US" dirty="0"/>
              <a:t> doc hoặc docx</a:t>
            </a:r>
          </a:p>
          <a:p>
            <a:r>
              <a:rPr lang="en-US" dirty="0" err="1"/>
              <a:t>Bắt</a:t>
            </a:r>
            <a:r>
              <a:rPr lang="en-US" dirty="0"/>
              <a:t> đầu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hoa</a:t>
            </a:r>
            <a:r>
              <a:rPr lang="en-US" dirty="0"/>
              <a:t> (A,B,C etc.) and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phải là </a:t>
            </a:r>
            <a:r>
              <a:rPr lang="en-US" dirty="0" err="1"/>
              <a:t>chữ</a:t>
            </a:r>
            <a:r>
              <a:rPr lang="en-US" dirty="0"/>
              <a:t> in </a:t>
            </a:r>
            <a:r>
              <a:rPr lang="en-US" dirty="0" err="1"/>
              <a:t>hoa</a:t>
            </a:r>
            <a:r>
              <a:rPr lang="en-US" dirty="0"/>
              <a:t>  "ANSWER" </a:t>
            </a:r>
          </a:p>
          <a:p>
            <a:pPr marL="0" indent="0">
              <a:buNone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What is the correct answer to this question?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A. Is it this one?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B. Maybe this answer?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C. Possibly this one?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D. Must be this one!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ANSWER: 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630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F8A7E-CCC5-47AE-B85A-701012A86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80" y="645107"/>
            <a:ext cx="1776244" cy="1640894"/>
          </a:xfrm>
        </p:spPr>
        <p:txBody>
          <a:bodyPr anchor="t">
            <a:normAutofit fontScale="90000"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75917-23BB-4B19-A8A0-382AB81F5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14" y="2286001"/>
            <a:ext cx="2250409" cy="3940844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https://docs.moodle.org/38/en/Import_questions</a:t>
            </a:r>
            <a:endParaRPr lang="en-US" dirty="0"/>
          </a:p>
          <a:p>
            <a:r>
              <a:rPr lang="en-US" dirty="0">
                <a:hlinkClick r:id="rId3"/>
              </a:rPr>
              <a:t>https://docs.moodle.org/38/en/GIFT_format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A32FFB-E95A-4D87-9FF3-2780D02A72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3483" y="646746"/>
            <a:ext cx="6793814" cy="572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62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4AA1D-00FE-4FFA-A9B9-675760F0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tạo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kiểm tra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ngiệm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AD9A1A-D4EF-4A34-A118-2CFE0DC78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521" y="1128451"/>
            <a:ext cx="10725829" cy="419415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2BCAD-3D9B-4AD7-9C9C-8C2AC3ABD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037" y="3333427"/>
            <a:ext cx="5776599" cy="35935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Vào khóa học của mình,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bật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chế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độ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chỉnh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sửa (editing on), </a:t>
            </a:r>
          </a:p>
          <a:p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Thêm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1 hoạt động hoặc tài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nguyên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-&gt;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thêm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đề thi (Quiz),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chỉnh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các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tùy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chọn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nh</a:t>
            </a:r>
            <a:r>
              <a:rPr lang="vi-VN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ư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tên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đề (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ví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dụ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bài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kiểm tra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ch</a:t>
            </a:r>
            <a:r>
              <a:rPr lang="vi-VN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ư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ơng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1), số lần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cho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phép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sv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làm,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thời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gian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làm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bài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, có chấm điểm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ngay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không . . .</a:t>
            </a:r>
          </a:p>
          <a:p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Thêm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hoạt động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xong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sẽ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chỉnh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sửa để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thêm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câu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hỏi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từ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ngân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hàng hoặc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gõ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(thủ công) mới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từng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câu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highlight>
                  <a:srgbClr val="C0C0C0"/>
                </a:highlight>
              </a:rPr>
              <a:t>hỏi</a:t>
            </a:r>
            <a:endParaRPr lang="en-US" dirty="0">
              <a:solidFill>
                <a:schemeClr val="accent5">
                  <a:lumMod val="75000"/>
                </a:schemeClr>
              </a:solidFill>
              <a:highlight>
                <a:srgbClr val="C0C0C0"/>
              </a:highlight>
            </a:endParaRPr>
          </a:p>
          <a:p>
            <a:endParaRPr lang="en-US" dirty="0">
              <a:solidFill>
                <a:schemeClr val="accent5">
                  <a:lumMod val="75000"/>
                </a:schemeClr>
              </a:solidFill>
              <a:highlight>
                <a:srgbClr val="C0C0C0"/>
              </a:highlight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07E9A82-60A5-467E-BAFF-7111C359B590}"/>
              </a:ext>
            </a:extLst>
          </p:cNvPr>
          <p:cNvSpPr/>
          <p:nvPr/>
        </p:nvSpPr>
        <p:spPr>
          <a:xfrm>
            <a:off x="3586419" y="4838382"/>
            <a:ext cx="147837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42B024-0DD5-47D3-BB62-455B7CDB57C6}"/>
              </a:ext>
            </a:extLst>
          </p:cNvPr>
          <p:cNvSpPr txBox="1"/>
          <p:nvPr/>
        </p:nvSpPr>
        <p:spPr>
          <a:xfrm>
            <a:off x="7194740" y="5570814"/>
            <a:ext cx="4906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https://www.youtube.com/embed/1Yt7sj07a2o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462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9C256-73CA-4B85-AD13-6F6940E84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3756741" cy="132085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700" dirty="0">
                <a:latin typeface="Tahoma (Body)"/>
              </a:rPr>
              <a:t>7. Tạo </a:t>
            </a:r>
            <a:r>
              <a:rPr lang="en-US" sz="3700" dirty="0" err="1">
                <a:latin typeface="Tahoma (Body)"/>
              </a:rPr>
              <a:t>bài</a:t>
            </a:r>
            <a:r>
              <a:rPr lang="en-US" sz="3700" dirty="0">
                <a:latin typeface="Tahoma (Body)"/>
              </a:rPr>
              <a:t> kiểm tra tự luận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9F75BD-9AA9-4CBB-B922-A679D0971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3029377" cy="359359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err="1">
                <a:solidFill>
                  <a:schemeClr val="tx1"/>
                </a:solidFill>
              </a:rPr>
              <a:t>Bật</a:t>
            </a:r>
            <a:r>
              <a:rPr lang="en-US" b="1" dirty="0">
                <a:solidFill>
                  <a:schemeClr val="tx1"/>
                </a:solidFill>
              </a:rPr>
              <a:t> chế </a:t>
            </a:r>
            <a:r>
              <a:rPr lang="en-US" b="1" dirty="0" err="1">
                <a:solidFill>
                  <a:schemeClr val="tx1"/>
                </a:solidFill>
              </a:rPr>
              <a:t>độ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chỉnh</a:t>
            </a:r>
            <a:r>
              <a:rPr lang="en-US" b="1" dirty="0">
                <a:solidFill>
                  <a:schemeClr val="tx1"/>
                </a:solidFill>
              </a:rPr>
              <a:t> sửa – Turn editing on</a:t>
            </a:r>
          </a:p>
          <a:p>
            <a:pPr>
              <a:buFontTx/>
              <a:buChar char="-"/>
            </a:pPr>
            <a:r>
              <a:rPr lang="en-US" b="1" dirty="0" err="1">
                <a:solidFill>
                  <a:schemeClr val="tx1"/>
                </a:solidFill>
              </a:rPr>
              <a:t>Chọn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thêm</a:t>
            </a:r>
            <a:r>
              <a:rPr lang="en-US" b="1" dirty="0">
                <a:solidFill>
                  <a:schemeClr val="tx1"/>
                </a:solidFill>
              </a:rPr>
              <a:t> tài nguyen – Add an activity or resource</a:t>
            </a:r>
          </a:p>
          <a:p>
            <a:pPr>
              <a:buFontTx/>
              <a:buChar char="-"/>
            </a:pPr>
            <a:r>
              <a:rPr lang="en-US" b="1" dirty="0" err="1">
                <a:solidFill>
                  <a:schemeClr val="tx1"/>
                </a:solidFill>
              </a:rPr>
              <a:t>Chọn</a:t>
            </a:r>
            <a:r>
              <a:rPr lang="en-US" b="1" dirty="0">
                <a:solidFill>
                  <a:schemeClr val="tx1"/>
                </a:solidFill>
              </a:rPr>
              <a:t> mục Assignment – </a:t>
            </a:r>
            <a:r>
              <a:rPr lang="en-US" b="1" dirty="0" err="1">
                <a:solidFill>
                  <a:schemeClr val="tx1"/>
                </a:solidFill>
              </a:rPr>
              <a:t>Bài</a:t>
            </a:r>
            <a:r>
              <a:rPr lang="en-US" b="1" dirty="0">
                <a:solidFill>
                  <a:schemeClr val="tx1"/>
                </a:solidFill>
              </a:rPr>
              <a:t> tự luận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8C7AC8-C9AC-4A39-94D5-5EC8C0724C0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493327" y="501894"/>
            <a:ext cx="6215835" cy="552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64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B826F-59F1-4549-825B-50B9AFEEF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9EB2D70-093C-4186-BFDA-F7362915C2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8" y="129766"/>
            <a:ext cx="7040267" cy="692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39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5AFCE-F771-49EA-B238-A720E297F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Nội dung tập huấn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B83D3-63DE-46E6-87FD-7E7CFD780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7420" y="1434568"/>
            <a:ext cx="9886380" cy="460745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Đăng nhập hệ thống;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Tạo lớp học mới, khai báo các thông tin liên quan;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Đưa học liệu và các loại tài nguyên lên lớp học;</a:t>
            </a:r>
            <a:endParaRPr lang="en-US" dirty="0">
              <a:latin typeface="Tahoma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Thiết lập “Enrolmentkey” và hướng dẫn học viên đăng ký vào lớp học;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Mã hóa và upload ngân hàng câu hỏi trắc nghiệm;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Tạo bài kiểm tra trắc nghiệm;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Tạo và chấm bài kiểm tra tự luận;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Tạo và quản lý diễn đàn lớp học; </a:t>
            </a: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Xem và xuất bảng điểm của học viên.</a:t>
            </a:r>
            <a:endParaRPr lang="en-US" dirty="0">
              <a:latin typeface="Tahoma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Tahoma (Body)"/>
              </a:rPr>
              <a:t>Các nhân bản khóa học; </a:t>
            </a:r>
            <a:r>
              <a:rPr lang="en-US" dirty="0" err="1">
                <a:latin typeface="Tahoma (Body)"/>
              </a:rPr>
              <a:t>sao</a:t>
            </a:r>
            <a:r>
              <a:rPr lang="en-US" dirty="0">
                <a:latin typeface="Tahoma (Body)"/>
              </a:rPr>
              <a:t> l</a:t>
            </a:r>
            <a:r>
              <a:rPr lang="vi-VN" dirty="0">
                <a:latin typeface="Tahoma (Body)"/>
              </a:rPr>
              <a:t>ư</a:t>
            </a:r>
            <a:r>
              <a:rPr lang="en-US" dirty="0">
                <a:latin typeface="Tahoma (Body)"/>
              </a:rPr>
              <a:t>u và </a:t>
            </a:r>
            <a:r>
              <a:rPr lang="en-US" dirty="0" err="1">
                <a:latin typeface="Tahoma (Body)"/>
              </a:rPr>
              <a:t>phục</a:t>
            </a:r>
            <a:r>
              <a:rPr lang="en-US" dirty="0">
                <a:latin typeface="Tahoma (Body)"/>
              </a:rPr>
              <a:t> </a:t>
            </a:r>
            <a:r>
              <a:rPr lang="en-US" dirty="0" err="1">
                <a:latin typeface="Tahoma (Body)"/>
              </a:rPr>
              <a:t>hồi</a:t>
            </a:r>
            <a:r>
              <a:rPr lang="en-US" dirty="0">
                <a:latin typeface="Tahoma (Body)"/>
              </a:rPr>
              <a:t> khóa học</a:t>
            </a:r>
            <a:endParaRPr lang="vi-VN" dirty="0">
              <a:latin typeface="Tahoma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vi-VN" dirty="0">
                <a:latin typeface="Tahoma (Body)"/>
              </a:rPr>
              <a:t>Các phần mềm để truy cập Moodle</a:t>
            </a:r>
            <a:endParaRPr lang="en-US" dirty="0">
              <a:latin typeface="Tahoma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Tahoma (Body)"/>
              </a:rPr>
              <a:t>Các tài </a:t>
            </a:r>
            <a:r>
              <a:rPr lang="en-US" dirty="0" err="1">
                <a:latin typeface="Tahoma (Body)"/>
              </a:rPr>
              <a:t>nguyên</a:t>
            </a:r>
            <a:r>
              <a:rPr lang="en-US" dirty="0">
                <a:latin typeface="Tahoma (Body)"/>
              </a:rPr>
              <a:t> tham khảo</a:t>
            </a:r>
          </a:p>
          <a:p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71D1CE1-7E22-4496-B767-3C268104D199}"/>
                  </a:ext>
                </a:extLst>
              </p14:cNvPr>
              <p14:cNvContentPartPr/>
              <p14:nvPr/>
            </p14:nvContentPartPr>
            <p14:xfrm>
              <a:off x="3009037" y="2671720"/>
              <a:ext cx="2520" cy="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71D1CE1-7E22-4496-B767-3C268104D19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91397" y="2653720"/>
                <a:ext cx="3816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7330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9914D-1261-40A8-B387-0A2F77979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80" y="645107"/>
            <a:ext cx="2502902" cy="4731784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tạo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kiểm tra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tự luận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A2D32F-3B83-475D-ACF9-276881692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9" y="2286001"/>
            <a:ext cx="3384330" cy="39408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97B88C-1408-4934-BB7D-B24623E78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769" y="126251"/>
            <a:ext cx="7677666" cy="689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131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8202E-72CF-4755-B853-5B3B52954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Chấm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tự luận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A0349E-5212-4CCE-B7E0-D23D0D434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428" y="1128451"/>
            <a:ext cx="11566513" cy="606169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450D0-9000-46F0-9F97-AD3A1794A3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8961" y="3429000"/>
            <a:ext cx="3215728" cy="181648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Giảng viên có thể chấm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bài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 trực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tiếp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 trên hệ thống: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chọn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bài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 tự luận cần chấm,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bấm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nút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ighlight>
                  <a:srgbClr val="000080"/>
                </a:highlight>
              </a:rPr>
              <a:t> Grade</a:t>
            </a:r>
          </a:p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028AEA2-BFF3-411A-A8F6-971881370986}"/>
                  </a:ext>
                </a:extLst>
              </p14:cNvPr>
              <p14:cNvContentPartPr/>
              <p14:nvPr/>
            </p14:nvContentPartPr>
            <p14:xfrm>
              <a:off x="6518126" y="4861837"/>
              <a:ext cx="1618560" cy="18043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028AEA2-BFF3-411A-A8F6-97188137098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9126" y="4853197"/>
                <a:ext cx="1636200" cy="182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8137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2D2F2-8AF3-49B8-B6C7-DE0204263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forum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00B61-A0C9-4C12-BD15-588BADBEA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4991" y="1632204"/>
            <a:ext cx="9704695" cy="3593591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Vào khóa học, và </a:t>
            </a:r>
            <a:r>
              <a:rPr lang="en-US" sz="2600" dirty="0" err="1"/>
              <a:t>thêm</a:t>
            </a:r>
            <a:r>
              <a:rPr lang="en-US" sz="2600" dirty="0"/>
              <a:t> 1 hoạt động (add an activity or resource)-&gt; Forum</a:t>
            </a:r>
          </a:p>
          <a:p>
            <a:r>
              <a:rPr lang="en-US" sz="2600" dirty="0"/>
              <a:t>Có nhiều </a:t>
            </a:r>
            <a:r>
              <a:rPr lang="en-US" sz="2600" dirty="0" err="1"/>
              <a:t>loại</a:t>
            </a:r>
            <a:r>
              <a:rPr lang="en-US" sz="2600" dirty="0"/>
              <a:t> forum: </a:t>
            </a:r>
            <a:r>
              <a:rPr lang="en-US" sz="2600" dirty="0" err="1"/>
              <a:t>loại</a:t>
            </a:r>
            <a:r>
              <a:rPr lang="en-US" sz="2600" dirty="0"/>
              <a:t> </a:t>
            </a:r>
            <a:r>
              <a:rPr lang="en-US" sz="2600" dirty="0" err="1"/>
              <a:t>chung</a:t>
            </a:r>
            <a:r>
              <a:rPr lang="en-US" sz="2600" dirty="0"/>
              <a:t> </a:t>
            </a:r>
            <a:r>
              <a:rPr lang="en-US" sz="2600" dirty="0" err="1"/>
              <a:t>tất</a:t>
            </a:r>
            <a:r>
              <a:rPr lang="en-US" sz="2600" dirty="0"/>
              <a:t> cả </a:t>
            </a:r>
            <a:r>
              <a:rPr lang="en-US" sz="2600" dirty="0" err="1"/>
              <a:t>mọi</a:t>
            </a:r>
            <a:r>
              <a:rPr lang="en-US" sz="2600" dirty="0"/>
              <a:t> đều xem đ</a:t>
            </a:r>
            <a:r>
              <a:rPr lang="vi-VN" sz="2600" dirty="0"/>
              <a:t>ư</a:t>
            </a:r>
            <a:r>
              <a:rPr lang="en-US" sz="2600" dirty="0" err="1"/>
              <a:t>ợc</a:t>
            </a:r>
            <a:r>
              <a:rPr lang="en-US" sz="2600" dirty="0"/>
              <a:t> (Standard) ; </a:t>
            </a:r>
            <a:r>
              <a:rPr lang="en-US" sz="2600" dirty="0" err="1"/>
              <a:t>loại</a:t>
            </a:r>
            <a:r>
              <a:rPr lang="en-US" sz="2600" dirty="0"/>
              <a:t> </a:t>
            </a:r>
            <a:r>
              <a:rPr lang="en-US" sz="2600" dirty="0" err="1"/>
              <a:t>sv</a:t>
            </a:r>
            <a:r>
              <a:rPr lang="en-US" sz="2600" dirty="0"/>
              <a:t> không thể </a:t>
            </a:r>
            <a:r>
              <a:rPr lang="en-US" sz="2600" dirty="0" err="1"/>
              <a:t>đặt</a:t>
            </a:r>
            <a:r>
              <a:rPr lang="en-US" sz="2600" dirty="0"/>
              <a:t> </a:t>
            </a:r>
            <a:r>
              <a:rPr lang="en-US" sz="2600" dirty="0" err="1"/>
              <a:t>câu</a:t>
            </a:r>
            <a:r>
              <a:rPr lang="en-US" sz="2600" dirty="0"/>
              <a:t> </a:t>
            </a:r>
            <a:r>
              <a:rPr lang="en-US" sz="2600" dirty="0" err="1"/>
              <a:t>hỏi</a:t>
            </a:r>
            <a:r>
              <a:rPr lang="en-US" sz="2600" dirty="0"/>
              <a:t>, chỉ </a:t>
            </a:r>
            <a:r>
              <a:rPr lang="en-US" sz="2600" dirty="0" err="1"/>
              <a:t>trả</a:t>
            </a:r>
            <a:r>
              <a:rPr lang="en-US" sz="2600" dirty="0"/>
              <a:t> </a:t>
            </a:r>
            <a:r>
              <a:rPr lang="en-US" sz="2600" dirty="0" err="1"/>
              <a:t>lời</a:t>
            </a:r>
            <a:r>
              <a:rPr lang="en-US" sz="2600" dirty="0"/>
              <a:t>. (Q and A forum) . .</a:t>
            </a:r>
          </a:p>
          <a:p>
            <a:r>
              <a:rPr lang="en-US" sz="2600" dirty="0"/>
              <a:t>Video để </a:t>
            </a:r>
            <a:r>
              <a:rPr lang="en-US" sz="2600" dirty="0" err="1"/>
              <a:t>gv</a:t>
            </a:r>
            <a:r>
              <a:rPr lang="en-US" sz="2600" dirty="0"/>
              <a:t> tham khảo </a:t>
            </a:r>
            <a:r>
              <a:rPr lang="en-US" sz="2600" dirty="0" err="1"/>
              <a:t>thêm</a:t>
            </a:r>
            <a:r>
              <a:rPr lang="en-US" sz="2600" dirty="0"/>
              <a:t>:</a:t>
            </a:r>
          </a:p>
          <a:p>
            <a:r>
              <a:rPr lang="en-US" sz="2600" dirty="0">
                <a:hlinkClick r:id="rId2"/>
              </a:rPr>
              <a:t>https://youtu.be/gJzRuhcLrv0</a:t>
            </a:r>
            <a:endParaRPr lang="en-US" sz="2600" dirty="0"/>
          </a:p>
          <a:p>
            <a:r>
              <a:rPr lang="en-US" sz="2600" dirty="0"/>
              <a:t>https://youtu.be/NMMQL8qC6v8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00D0411-53BC-40A8-905D-8C5CE2CEA161}"/>
                  </a:ext>
                </a:extLst>
              </p14:cNvPr>
              <p14:cNvContentPartPr/>
              <p14:nvPr/>
            </p14:nvContentPartPr>
            <p14:xfrm>
              <a:off x="2890957" y="3553360"/>
              <a:ext cx="32400" cy="36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00D0411-53BC-40A8-905D-8C5CE2CEA16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81957" y="3544360"/>
                <a:ext cx="50040" cy="2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37960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C2B80-B632-4087-AAF2-A69F80146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9. Xem điểm và l</a:t>
            </a:r>
            <a:r>
              <a:rPr lang="vi-VN" dirty="0">
                <a:latin typeface="Verdana" panose="020B0604030504040204" pitchFamily="34" charset="0"/>
                <a:ea typeface="Verdana" panose="020B0604030504040204" pitchFamily="34" charset="0"/>
              </a:rPr>
              <a:t>ư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u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trữ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956A2-3E5B-4ABD-B9C9-7F1545E51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109" y="1128451"/>
            <a:ext cx="12496800" cy="3593591"/>
          </a:xfrm>
        </p:spPr>
        <p:txBody>
          <a:bodyPr/>
          <a:lstStyle/>
          <a:p>
            <a:pPr marL="0" indent="0">
              <a:buNone/>
            </a:pPr>
            <a:r>
              <a:rPr lang="en-US" sz="2700" b="1" dirty="0"/>
              <a:t>Vào lớp học của mình, </a:t>
            </a:r>
            <a:r>
              <a:rPr lang="en-US" sz="2700" b="1" dirty="0" err="1"/>
              <a:t>kéo</a:t>
            </a:r>
            <a:r>
              <a:rPr lang="en-US" sz="2700" b="1" dirty="0"/>
              <a:t> </a:t>
            </a:r>
            <a:r>
              <a:rPr lang="en-US" sz="2700" b="1" dirty="0" err="1"/>
              <a:t>xuống</a:t>
            </a:r>
            <a:r>
              <a:rPr lang="en-US" sz="2700" b="1" dirty="0"/>
              <a:t> phần điểm số (Grader report)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DE6DE8-6694-4F97-8A06-BA62BAF7B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09" y="1874517"/>
            <a:ext cx="11430000" cy="4881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90D12F-1DEB-4633-A3D4-C10DF4AB0215}"/>
              </a:ext>
            </a:extLst>
          </p:cNvPr>
          <p:cNvSpPr txBox="1"/>
          <p:nvPr/>
        </p:nvSpPr>
        <p:spPr>
          <a:xfrm>
            <a:off x="5451764" y="1874517"/>
            <a:ext cx="65116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hlinkClick r:id="rId3"/>
              </a:rPr>
              <a:t>https://www.youtube.com/embed/1Yt7sj07a2o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3700099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72264-FEA8-4850-A1E0-078BCACF7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851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Nhân bản khóa học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A0D7B-4346-4BF0-A88D-F45B34F53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39913"/>
            <a:ext cx="10178322" cy="4539679"/>
          </a:xfrm>
        </p:spPr>
        <p:txBody>
          <a:bodyPr>
            <a:no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Tạo 1 lớp học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đủ chuẩn của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mình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Nếu cần them 1 lớp 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tự,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tạo 1 lớp mới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rỗng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nội dung (học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. .)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Tạo khóa học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tìm đến mục Course Administration-&gt; Import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sẽ hiện ra các khóa học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để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khóa học cần nhân bản; GV có thể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import hoàn toàn hoặc chỉ 1 phần các nội dung.</a:t>
            </a:r>
          </a:p>
        </p:txBody>
      </p:sp>
    </p:spTree>
    <p:extLst>
      <p:ext uri="{BB962C8B-B14F-4D97-AF65-F5344CB8AC3E}">
        <p14:creationId xmlns:p14="http://schemas.microsoft.com/office/powerpoint/2010/main" val="1200265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64D60-FC08-4E4D-8E56-07E16D7B0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/>
              <a:t>1</a:t>
            </a:r>
            <a:r>
              <a:rPr lang="en-US" dirty="0"/>
              <a:t>1</a:t>
            </a:r>
            <a:r>
              <a:rPr lang="vi-VN" dirty="0"/>
              <a:t>. bốn (4) cách truy cập Ứng dụng Truy cập moodle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5C716-5663-4B83-BEBB-1BC297EEE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vi-VN" dirty="0"/>
              <a:t>Trên PC: vào trực tiếp web browser</a:t>
            </a:r>
          </a:p>
          <a:p>
            <a:pPr marL="457200" indent="-457200">
              <a:buFont typeface="+mj-lt"/>
              <a:buAutoNum type="arabicPeriod"/>
            </a:pPr>
            <a:r>
              <a:rPr lang="vi-VN" dirty="0">
                <a:hlinkClick r:id="rId2"/>
              </a:rPr>
              <a:t>Phần mềm chạy trên Windows 10 PC: </a:t>
            </a:r>
            <a:r>
              <a:rPr lang="en-US" dirty="0">
                <a:hlinkClick r:id="rId2"/>
              </a:rPr>
              <a:t>https://www.microsoft.com/en-us/p/moodle-desktop/9p9bwvhdc8c8?activetab=pivot:overviewtab</a:t>
            </a:r>
            <a:endParaRPr lang="vi-VN" dirty="0"/>
          </a:p>
          <a:p>
            <a:pPr marL="457200" indent="-457200">
              <a:buFont typeface="+mj-lt"/>
              <a:buAutoNum type="arabicPeriod"/>
            </a:pPr>
            <a:r>
              <a:rPr lang="vi-VN" dirty="0"/>
              <a:t>Apple Store: </a:t>
            </a:r>
            <a:r>
              <a:rPr lang="en-US" dirty="0">
                <a:hlinkClick r:id="rId3"/>
              </a:rPr>
              <a:t>https://apps.apple.com/us/app/moodle/id633359593</a:t>
            </a:r>
            <a:endParaRPr lang="vi-VN" dirty="0"/>
          </a:p>
          <a:p>
            <a:pPr marL="457200" indent="-457200">
              <a:buFont typeface="+mj-lt"/>
              <a:buAutoNum type="arabicPeriod"/>
            </a:pPr>
            <a:r>
              <a:rPr lang="vi-VN" dirty="0"/>
              <a:t>Google Play:</a:t>
            </a:r>
            <a:r>
              <a:rPr lang="en-US" dirty="0">
                <a:hlinkClick r:id="rId4"/>
              </a:rPr>
              <a:t>https://play.google.com/store/apps/details?id=com.moodle.moodlemobile</a:t>
            </a:r>
            <a:endParaRPr lang="vi-V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9788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4512A-4496-49CE-9D1E-C88F9EB9E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1</a:t>
            </a:r>
            <a:r>
              <a:rPr lang="en-US" dirty="0"/>
              <a:t>2</a:t>
            </a:r>
            <a:r>
              <a:rPr lang="vi-VN" dirty="0"/>
              <a:t>. Các tài nguyên tham khảo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EE8B6-272F-45FC-B7AC-0CC61AE9A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H</a:t>
            </a:r>
            <a:r>
              <a:rPr lang="vi-VN" b="1" dirty="0"/>
              <a:t>ư</a:t>
            </a:r>
            <a:r>
              <a:rPr lang="en-US" b="1" dirty="0" err="1"/>
              <a:t>ớng</a:t>
            </a:r>
            <a:r>
              <a:rPr lang="en-US" b="1" dirty="0"/>
              <a:t> dẫn LMS của NEU</a:t>
            </a:r>
          </a:p>
          <a:p>
            <a:pPr>
              <a:buFontTx/>
              <a:buChar char="-"/>
            </a:pPr>
            <a:r>
              <a:rPr lang="en-US" b="1" dirty="0" err="1"/>
              <a:t>Bài</a:t>
            </a:r>
            <a:r>
              <a:rPr lang="en-US" b="1" dirty="0"/>
              <a:t> quay </a:t>
            </a:r>
            <a:r>
              <a:rPr lang="en-US" b="1" dirty="0" err="1"/>
              <a:t>màn</a:t>
            </a:r>
            <a:r>
              <a:rPr lang="en-US" b="1" dirty="0"/>
              <a:t> hình của buổi học </a:t>
            </a:r>
            <a:r>
              <a:rPr lang="en-US" b="1" dirty="0" err="1"/>
              <a:t>dài</a:t>
            </a:r>
            <a:r>
              <a:rPr lang="en-US" b="1" dirty="0"/>
              <a:t> 2.5h: </a:t>
            </a:r>
            <a:r>
              <a:rPr lang="en-US" dirty="0">
                <a:hlinkClick r:id="rId2"/>
              </a:rPr>
              <a:t>https://www.youtube.com/watch?v=73nmR84VOjQ</a:t>
            </a:r>
            <a:endParaRPr lang="en-US" dirty="0"/>
          </a:p>
          <a:p>
            <a:pPr>
              <a:buFontTx/>
              <a:buChar char="-"/>
            </a:pPr>
            <a:r>
              <a:rPr lang="en-US" b="1" dirty="0"/>
              <a:t>Các video </a:t>
            </a:r>
            <a:r>
              <a:rPr lang="en-US" b="1" dirty="0" err="1"/>
              <a:t>ngắn</a:t>
            </a:r>
            <a:r>
              <a:rPr lang="en-US" b="1" dirty="0"/>
              <a:t> của TTUDCNTT:</a:t>
            </a:r>
          </a:p>
          <a:p>
            <a:pPr marL="0" indent="0">
              <a:buNone/>
            </a:pPr>
            <a:r>
              <a:rPr lang="en-US" b="1" dirty="0"/>
              <a:t>HD </a:t>
            </a:r>
            <a:r>
              <a:rPr lang="en-US" b="1" dirty="0" err="1"/>
              <a:t>tải</a:t>
            </a:r>
            <a:r>
              <a:rPr lang="en-US" b="1" dirty="0"/>
              <a:t> Moodle mobile, </a:t>
            </a:r>
            <a:r>
              <a:rPr lang="en-US" b="1" dirty="0" err="1"/>
              <a:t>cách</a:t>
            </a:r>
            <a:r>
              <a:rPr lang="en-US" b="1" dirty="0"/>
              <a:t> </a:t>
            </a:r>
            <a:r>
              <a:rPr lang="en-US" b="1" dirty="0" err="1"/>
              <a:t>login:</a:t>
            </a:r>
            <a:r>
              <a:rPr lang="en-US" dirty="0" err="1">
                <a:hlinkClick r:id="rId3"/>
              </a:rPr>
              <a:t>https</a:t>
            </a:r>
            <a:r>
              <a:rPr lang="en-US" dirty="0">
                <a:hlinkClick r:id="rId3"/>
              </a:rPr>
              <a:t>://www.youtube.com/watch?v=w4_xz9o8nro&amp;t=119s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vi-VN" b="1" dirty="0"/>
              <a:t>Hướng dẫn sử dụng hệ thống LMS bằng video của UEH</a:t>
            </a:r>
            <a:endParaRPr lang="vi-VN" dirty="0">
              <a:hlinkClick r:id="rId4"/>
            </a:endParaRPr>
          </a:p>
          <a:p>
            <a:r>
              <a:rPr lang="en-US" dirty="0">
                <a:hlinkClick r:id="rId4"/>
              </a:rPr>
              <a:t>https://lms.ueh.edu.vn/mod/forum/discuss.php?d=1415</a:t>
            </a:r>
            <a:endParaRPr lang="en-US" dirty="0"/>
          </a:p>
          <a:p>
            <a:r>
              <a:rPr lang="en-US" dirty="0">
                <a:hlinkClick r:id="rId5"/>
              </a:rPr>
              <a:t>https://www.youtube.com/playlist?list=PL0ymN0PvxXGVzlijW_GZIlbUxQJTeOq_E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666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2A91-7811-4D16-8E65-AA733771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Tổng thể quy trình 6 b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98F7E1-6829-44C4-98B3-6D5E3E6F29B7}"/>
              </a:ext>
            </a:extLst>
          </p:cNvPr>
          <p:cNvSpPr/>
          <p:nvPr/>
        </p:nvSpPr>
        <p:spPr>
          <a:xfrm>
            <a:off x="1429092" y="1297323"/>
            <a:ext cx="100009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B1: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ăng nhập vào hệ thống </a:t>
            </a:r>
            <a:r>
              <a:rPr lang="vi-V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LMS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theo đường link: </a:t>
            </a:r>
            <a:r>
              <a:rPr lang="vi-VN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u="sng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lms</a:t>
            </a:r>
            <a:r>
              <a:rPr lang="vi-VN" u="sng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u="sng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apd</a:t>
            </a:r>
            <a:r>
              <a:rPr lang="vi-VN" u="sng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.edu.vn</a:t>
            </a:r>
            <a:r>
              <a:rPr lang="vi-VN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bằng tài khoản</a:t>
            </a:r>
            <a:r>
              <a:rPr lang="vi-V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viện đã cung cấp.</a:t>
            </a:r>
            <a:endParaRPr lang="en-US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B2: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 viện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sẽ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gán quyền là giảng viên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cho các Thầy Cô theo Khoa, Viện, Bộ môn trên hệ thống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LMS.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B3: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Thầy Cô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khởi tạo lớp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thí điểm theo Khoa, Bộ môn 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(tạo lớp thử nghiệm đúng với lớp đã được phân 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ảng trong kỳ 2)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lên kịch bản của một lớp học phần được triển khai trên hệ thống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LMS.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B4: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Thầy Cô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upload bài giảng và tạo bài kiểm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tra theo tuần hoặc kỳ 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(tùy theo kịch bản dạy và học của các Thầy Cô)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lên hệ thống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LMS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B5: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Các Thầy Cô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 dẫn sinh viên đăng nhập và tham gia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vào lớp học phần. Tổ chức học tập và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kiểm tra trên hệ thống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LMS 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đến khi kết thúc học kỳ 2. 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Không thay thế hoàn toàn việc lên lớp.</a:t>
            </a:r>
          </a:p>
          <a:p>
            <a:pPr fontAlgn="base"/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B6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Cuối kỳ tổng hợp điểm đánh giá của sinh viên để dùng nếu cần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029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4594C-9CF0-4C15-84B1-E84052F7B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vi-VN" dirty="0"/>
              <a:t>Các quy ước </a:t>
            </a:r>
            <a:r>
              <a:rPr lang="en-US" dirty="0"/>
              <a:t/>
            </a:r>
            <a:br>
              <a:rPr lang="en-US" dirty="0"/>
            </a:br>
            <a:r>
              <a:rPr lang="vi-VN" dirty="0"/>
              <a:t>trong lớp Tập huấn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DC863-AE4D-4C7E-9A52-12B78FCF8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B</a:t>
            </a:r>
            <a:r>
              <a:rPr lang="vi-VN" sz="2400" dirty="0"/>
              <a:t>Ư</a:t>
            </a:r>
            <a:r>
              <a:rPr lang="en-US" sz="2400" dirty="0"/>
              <a:t>ỚC 1:tìm lớp học Moodle t</a:t>
            </a:r>
            <a:r>
              <a:rPr lang="vi-VN" sz="2400" dirty="0"/>
              <a:t>ư</a:t>
            </a:r>
            <a:r>
              <a:rPr lang="en-US" sz="2400" dirty="0" err="1"/>
              <a:t>ơng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 với buổi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huấn</a:t>
            </a:r>
            <a:r>
              <a:rPr lang="en-US" sz="2400" dirty="0"/>
              <a:t> để </a:t>
            </a:r>
            <a:r>
              <a:rPr lang="en-US" sz="2400" dirty="0" err="1"/>
              <a:t>đăng</a:t>
            </a:r>
            <a:r>
              <a:rPr lang="en-US" sz="2400" dirty="0"/>
              <a:t> nhập</a:t>
            </a:r>
          </a:p>
          <a:p>
            <a:r>
              <a:rPr lang="vi-VN" sz="2400" smtClean="0"/>
              <a:t>Các </a:t>
            </a:r>
            <a:r>
              <a:rPr lang="vi-VN" sz="2400" dirty="0"/>
              <a:t>thầy cô tạo lớp thử</a:t>
            </a:r>
            <a:r>
              <a:rPr lang="en-US" sz="2400" dirty="0"/>
              <a:t> nghiệm</a:t>
            </a:r>
            <a:r>
              <a:rPr lang="vi-VN" sz="2400" dirty="0"/>
              <a:t> trong Bộ môn mình hoặc </a:t>
            </a:r>
            <a:br>
              <a:rPr lang="vi-VN" sz="2400" dirty="0"/>
            </a:br>
            <a:r>
              <a:rPr lang="en-US" sz="2400" dirty="0">
                <a:hlinkClick r:id="rId2"/>
              </a:rPr>
              <a:t>Miscellaneous</a:t>
            </a:r>
            <a:r>
              <a:rPr lang="vi-VN" sz="2400" dirty="0"/>
              <a:t> -&gt;</a:t>
            </a:r>
            <a:r>
              <a:rPr lang="en-US" sz="2400" dirty="0">
                <a:hlinkClick r:id="rId3"/>
              </a:rPr>
              <a:t>Lớp học </a:t>
            </a:r>
            <a:r>
              <a:rPr lang="en-US" sz="2400" dirty="0" err="1">
                <a:hlinkClick r:id="rId3"/>
              </a:rPr>
              <a:t>thử</a:t>
            </a:r>
            <a:r>
              <a:rPr lang="en-US" sz="2400" dirty="0">
                <a:hlinkClick r:id="rId3"/>
              </a:rPr>
              <a:t> nghiệm</a:t>
            </a:r>
            <a:endParaRPr lang="vi-VN" sz="2400" dirty="0"/>
          </a:p>
          <a:p>
            <a:r>
              <a:rPr lang="vi-VN" sz="2400" dirty="0"/>
              <a:t>Đặt tên lớp thử: “Lớp thử nghiệm – tên giảng viên”</a:t>
            </a:r>
            <a:endParaRPr lang="en-US" sz="2400" dirty="0"/>
          </a:p>
          <a:p>
            <a:r>
              <a:rPr lang="en-US" sz="2400" dirty="0"/>
              <a:t>Bộ slide này và </a:t>
            </a:r>
            <a:r>
              <a:rPr lang="en-US" sz="2400" dirty="0" err="1"/>
              <a:t>dữ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r>
              <a:rPr lang="en-US" sz="2400" dirty="0"/>
              <a:t> thực </a:t>
            </a:r>
            <a:r>
              <a:rPr lang="en-US" sz="2400" dirty="0" err="1"/>
              <a:t>hành</a:t>
            </a:r>
            <a:r>
              <a:rPr lang="en-US" sz="2400" dirty="0"/>
              <a:t> có ngày đầu </a:t>
            </a:r>
            <a:r>
              <a:rPr lang="en-US" sz="2400" dirty="0" err="1"/>
              <a:t>trang</a:t>
            </a:r>
            <a:r>
              <a:rPr lang="en-US" sz="2400" dirty="0"/>
              <a:t> lms.neu.edu.vn</a:t>
            </a:r>
          </a:p>
          <a:p>
            <a:r>
              <a:rPr lang="en-US" sz="2400" dirty="0"/>
              <a:t>Ng</a:t>
            </a:r>
            <a:r>
              <a:rPr lang="vi-VN" sz="2400" dirty="0"/>
              <a:t>ư</a:t>
            </a:r>
            <a:r>
              <a:rPr lang="en-US" sz="2400" dirty="0" err="1"/>
              <a:t>ời</a:t>
            </a:r>
            <a:r>
              <a:rPr lang="en-US" sz="2400" dirty="0"/>
              <a:t> dùng có thể </a:t>
            </a:r>
            <a:r>
              <a:rPr lang="en-US" sz="2400" dirty="0" err="1"/>
              <a:t>lựa</a:t>
            </a:r>
            <a:r>
              <a:rPr lang="en-US" sz="2400" dirty="0"/>
              <a:t> </a:t>
            </a:r>
            <a:r>
              <a:rPr lang="en-US" sz="2400" dirty="0" err="1"/>
              <a:t>chọn</a:t>
            </a:r>
            <a:r>
              <a:rPr lang="en-US" sz="2400" dirty="0"/>
              <a:t> tiếng Anh / tiếng Việt làm </a:t>
            </a:r>
            <a:r>
              <a:rPr lang="en-US" sz="2400" dirty="0" err="1"/>
              <a:t>ngôn</a:t>
            </a:r>
            <a:r>
              <a:rPr lang="en-US" sz="2400" dirty="0"/>
              <a:t> ngữ giao </a:t>
            </a:r>
            <a:r>
              <a:rPr lang="en-US" sz="2400" dirty="0" err="1"/>
              <a:t>diện</a:t>
            </a:r>
            <a:endParaRPr lang="en-US" sz="2400" dirty="0"/>
          </a:p>
          <a:p>
            <a:r>
              <a:rPr lang="en-US" sz="2400" dirty="0"/>
              <a:t>GV </a:t>
            </a:r>
            <a:r>
              <a:rPr lang="en-US" sz="2400" dirty="0" err="1"/>
              <a:t>hạn</a:t>
            </a:r>
            <a:r>
              <a:rPr lang="en-US" sz="2400" dirty="0"/>
              <a:t> chế đ</a:t>
            </a:r>
            <a:r>
              <a:rPr lang="vi-VN" sz="2400" dirty="0"/>
              <a:t>ư</a:t>
            </a:r>
            <a:r>
              <a:rPr lang="en-US" sz="2400" dirty="0"/>
              <a:t>a file to lên vì </a:t>
            </a:r>
            <a:r>
              <a:rPr lang="en-US" sz="2400" dirty="0" err="1"/>
              <a:t>gây</a:t>
            </a:r>
            <a:r>
              <a:rPr lang="en-US" sz="2400" dirty="0"/>
              <a:t> </a:t>
            </a:r>
            <a:r>
              <a:rPr lang="en-US" sz="2400" dirty="0" err="1"/>
              <a:t>nghẽn</a:t>
            </a:r>
            <a:r>
              <a:rPr lang="en-US" sz="2400" dirty="0"/>
              <a:t> </a:t>
            </a:r>
            <a:r>
              <a:rPr lang="en-US" sz="2400" dirty="0" err="1"/>
              <a:t>mạng</a:t>
            </a:r>
            <a:r>
              <a:rPr lang="en-US" sz="2400" dirty="0"/>
              <a:t>; tốt </a:t>
            </a:r>
            <a:r>
              <a:rPr lang="en-US" sz="2400" dirty="0" err="1"/>
              <a:t>nhất</a:t>
            </a:r>
            <a:r>
              <a:rPr lang="en-US" sz="2400" dirty="0"/>
              <a:t> để trên </a:t>
            </a:r>
            <a:r>
              <a:rPr lang="en-US" sz="2400" dirty="0" err="1"/>
              <a:t>Onedrive</a:t>
            </a:r>
            <a:r>
              <a:rPr lang="en-US" sz="2400" dirty="0"/>
              <a:t>, Google drive rồi </a:t>
            </a:r>
            <a:r>
              <a:rPr lang="en-US" sz="2400" dirty="0" err="1"/>
              <a:t>dán</a:t>
            </a:r>
            <a:r>
              <a:rPr lang="en-US" sz="2400" dirty="0"/>
              <a:t> hoặc </a:t>
            </a:r>
            <a:r>
              <a:rPr lang="en-US" sz="2400" dirty="0" err="1"/>
              <a:t>nhúng</a:t>
            </a:r>
            <a:r>
              <a:rPr lang="en-US" sz="2400" dirty="0"/>
              <a:t> link lên.</a:t>
            </a:r>
            <a:endParaRPr lang="vi-VN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9730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6F5B-98B9-4447-99A2-CEDE62391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11480"/>
            <a:ext cx="11201400" cy="1106424"/>
          </a:xfrm>
        </p:spPr>
        <p:txBody>
          <a:bodyPr>
            <a:normAutofit/>
          </a:bodyPr>
          <a:lstStyle/>
          <a:p>
            <a:pPr algn="ctr"/>
            <a:r>
              <a:rPr lang="vi-VN" sz="3600" dirty="0"/>
              <a:t>1. Hướng dẫn đăng nhập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CA124-108F-47B3-B60D-EC6056241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7382" y="1358020"/>
            <a:ext cx="3164634" cy="5349405"/>
          </a:xfrm>
        </p:spPr>
        <p:txBody>
          <a:bodyPr anchor="ctr">
            <a:normAutofit/>
          </a:bodyPr>
          <a:lstStyle/>
          <a:p>
            <a:pPr algn="just"/>
            <a:r>
              <a:rPr lang="vi-VN" smtClean="0"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Đ</a:t>
            </a:r>
            <a:r>
              <a:rPr lang="en-US" smtClean="0"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ăng nhập vào hệ thống </a:t>
            </a:r>
            <a:r>
              <a:rPr lang="vi-VN" smtClean="0"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LMS </a:t>
            </a:r>
            <a:r>
              <a:rPr lang="en-US" smtClean="0"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theo đường link: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://lms.apd.edu.vn/ bằng tài khoản do Học viện cung cấp</a:t>
            </a:r>
            <a:endParaRPr lang="en-US" sz="1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/>
          </a:p>
        </p:txBody>
      </p:sp>
      <p:pic>
        <p:nvPicPr>
          <p:cNvPr id="5" name="Picture 4" descr="C:\Users\Admin\Desktop\Untitle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07" y="1385180"/>
            <a:ext cx="6016625" cy="43818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33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C0365-8CEF-42E2-AB98-A1BAAE6E2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/>
              <a:t>2. Tạo lớp học mới, khai báo các thông tin liên quan; </a:t>
            </a:r>
            <a:br>
              <a:rPr lang="vi-VN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006C6-21C8-4347-B9DD-A444AD54E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BƯỚC 1: SAU KHI LOGIN</a:t>
            </a:r>
            <a:r>
              <a:rPr lang="vi-VN" dirty="0"/>
              <a:t> và đã được phân quyền Course Creator</a:t>
            </a:r>
            <a:r>
              <a:rPr lang="en-US" dirty="0"/>
              <a:t>, TÌM ĐẾN </a:t>
            </a:r>
            <a:r>
              <a:rPr lang="en-US" b="1" dirty="0"/>
              <a:t>site administration -&gt;  Courses-&gt; Manage </a:t>
            </a:r>
            <a:r>
              <a:rPr lang="en-US" b="1" dirty="0" err="1"/>
              <a:t>Coures</a:t>
            </a:r>
            <a:r>
              <a:rPr lang="en-US" b="1" dirty="0"/>
              <a:t> and Categories</a:t>
            </a:r>
            <a:endParaRPr lang="vi-VN" b="1" dirty="0"/>
          </a:p>
          <a:p>
            <a:pPr marL="0" indent="0">
              <a:buNone/>
            </a:pPr>
            <a:r>
              <a:rPr lang="vi-VN" b="1" dirty="0"/>
              <a:t>Bước 2: Tìm đúng Bộ môn mà mình giảng dạy</a:t>
            </a:r>
          </a:p>
          <a:p>
            <a:r>
              <a:rPr lang="en-US" b="1" dirty="0" err="1"/>
              <a:t>Chọn</a:t>
            </a:r>
            <a:r>
              <a:rPr lang="en-US" b="1" dirty="0"/>
              <a:t> Khoa- &gt; Bộ </a:t>
            </a:r>
            <a:r>
              <a:rPr lang="en-US" b="1" dirty="0" err="1"/>
              <a:t>môn</a:t>
            </a:r>
            <a:r>
              <a:rPr lang="en-US" b="1" dirty="0"/>
              <a:t> </a:t>
            </a:r>
            <a:r>
              <a:rPr lang="en-US" b="1" dirty="0" err="1"/>
              <a:t>phù</a:t>
            </a:r>
            <a:r>
              <a:rPr lang="en-US" b="1" dirty="0"/>
              <a:t> hợp; </a:t>
            </a:r>
            <a:r>
              <a:rPr lang="en-US" b="1" dirty="0" err="1"/>
              <a:t>ví</a:t>
            </a:r>
            <a:r>
              <a:rPr lang="en-US" b="1" dirty="0"/>
              <a:t> </a:t>
            </a:r>
            <a:r>
              <a:rPr lang="en-US" b="1" dirty="0" err="1"/>
              <a:t>dụ</a:t>
            </a:r>
            <a:r>
              <a:rPr lang="en-US" b="1" dirty="0"/>
              <a:t> </a:t>
            </a:r>
            <a:r>
              <a:rPr lang="en-US" b="1"/>
              <a:t>BM </a:t>
            </a:r>
            <a:r>
              <a:rPr lang="en-US" b="1" smtClean="0"/>
              <a:t>Kinh tế đầu tư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(hoặc tạo </a:t>
            </a:r>
            <a:r>
              <a:rPr lang="en-US" dirty="0" err="1"/>
              <a:t>thử</a:t>
            </a:r>
            <a:r>
              <a:rPr lang="en-US" dirty="0"/>
              <a:t> lớp test tại phần Miscellaneous)</a:t>
            </a:r>
          </a:p>
          <a:p>
            <a:r>
              <a:rPr lang="vi-VN" b="1" dirty="0"/>
              <a:t>Hoặc click thẳng vào link sau: </a:t>
            </a:r>
            <a:r>
              <a:rPr lang="vi-VN" b="1"/>
              <a:t>https</a:t>
            </a:r>
            <a:r>
              <a:rPr lang="vi-VN" b="1" smtClean="0"/>
              <a:t>://</a:t>
            </a:r>
            <a:r>
              <a:rPr lang="en-US" b="1" smtClean="0"/>
              <a:t>lms</a:t>
            </a:r>
            <a:r>
              <a:rPr lang="vi-VN" b="1" smtClean="0"/>
              <a:t>.</a:t>
            </a:r>
            <a:r>
              <a:rPr lang="en-US" b="1" smtClean="0"/>
              <a:t>apd</a:t>
            </a:r>
            <a:r>
              <a:rPr lang="vi-VN" b="1" smtClean="0"/>
              <a:t>.edu.vn/course/management.php</a:t>
            </a:r>
            <a:endParaRPr lang="vi-VN" b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11C6F6-84E7-412F-A7B2-AB002B2E456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848600" y="3940496"/>
            <a:ext cx="35814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C0365-8CEF-42E2-AB98-A1BAAE6E2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sz="4400" dirty="0"/>
              <a:t>2. Tạo lớp học mới, khai báo các thông tin liên quan; </a:t>
            </a:r>
            <a:r>
              <a:rPr lang="vi-VN" dirty="0"/>
              <a:t/>
            </a:r>
            <a:br>
              <a:rPr lang="vi-VN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006C6-21C8-4347-B9DD-A444AD54E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2237" y="1713817"/>
            <a:ext cx="10918045" cy="5020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BƯỚC 3: Tạo khóa học mới (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new course),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vào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Course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thông số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của lớp học (General) – Các thông tin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rất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trọng để không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lắp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 full name: Đề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lớp học phần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đủ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tìm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v-SE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Kinh tế vi mô 1(2-1920)_</a:t>
            </a:r>
            <a:r>
              <a:rPr lang="sv-SE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03_ Nguyễn Thị Đông</a:t>
            </a:r>
          </a:p>
          <a:p>
            <a:pPr lvl="1">
              <a:buFontTx/>
              <a:buChar char="-"/>
            </a:pP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Course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name: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lớp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học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 theo đúng mã lớp TKB đã thông báo</a:t>
            </a:r>
          </a:p>
          <a:p>
            <a:pPr marL="457200" lvl="1" indent="0">
              <a:buNone/>
            </a:pP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KHMI01(219)_</a:t>
            </a: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</a:p>
          <a:p>
            <a:pPr marL="457200" lvl="1" indent="0">
              <a:buNone/>
            </a:pP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Course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ID: có thể dùng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course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shortname, 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KHMI01(219)_03</a:t>
            </a:r>
          </a:p>
          <a:p>
            <a:pPr marL="457200" lvl="1" indent="0">
              <a:buNone/>
            </a:pPr>
            <a:endParaRPr lang="en-US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Course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category: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đúng Bộ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phụ trách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học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Thông số Course Format: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thể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tạo lớp học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(weekly) hoặc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chủ đề (topics)….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 image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chọn ảnh đại diện của lớp học, thường là bìa sách + tên giáo viên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26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964AE-2CE6-4635-A4F3-B324C7E13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vi-VN" sz="4800" dirty="0">
                <a:latin typeface="+mn-lt"/>
              </a:rPr>
              <a:t>2.Thông tin cơ bản</a:t>
            </a:r>
            <a:r>
              <a:rPr lang="en-US" sz="4800" dirty="0">
                <a:latin typeface="+mn-lt"/>
              </a:rPr>
              <a:t> của lớp</a:t>
            </a:r>
          </a:p>
        </p:txBody>
      </p:sp>
      <p:pic>
        <p:nvPicPr>
          <p:cNvPr id="1027" name="Picture 3" descr="C:\Users\Admin\Desktop\Untitl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04" y="1439500"/>
            <a:ext cx="9741529" cy="541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123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3B3D315-2706-4149-873C-331EDFAFEF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5D154A-154E-4690-BDEF-9A210478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0520" y="469032"/>
            <a:ext cx="4882422" cy="1492132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Verdana" panose="020B0604030504040204" pitchFamily="34" charset="0"/>
                <a:ea typeface="Verdana" panose="020B0604030504040204" pitchFamily="34" charset="0"/>
              </a:rPr>
              <a:t>3. TẠO NỘI DUNG TRONG LỚP HỌC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04E398-086D-467C-B390-9F9079FA7A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DC3EE-44E6-4540-81EB-B26586140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346" y="1718285"/>
            <a:ext cx="5010398" cy="3394043"/>
          </a:xfrm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Bước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4: Sau khi tạo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xong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khóa học,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bấm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SAVE and Display để về giao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diện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Khóa học,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kéo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xuống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tay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phải, đến mục “Turn editing ON” để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bắt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đầu sửa/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thêm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các thông tin chi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tiết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r>
              <a:rPr lang="en-US" sz="2200" b="1" dirty="0"/>
              <a:t>Để sửa </a:t>
            </a:r>
            <a:r>
              <a:rPr lang="en-US" sz="2200" b="1" dirty="0" err="1"/>
              <a:t>tên</a:t>
            </a:r>
            <a:r>
              <a:rPr lang="en-US" sz="2200" b="1" dirty="0"/>
              <a:t> các Chủ đề / </a:t>
            </a:r>
            <a:r>
              <a:rPr lang="en-US" sz="2200" b="1" dirty="0" err="1"/>
              <a:t>tên</a:t>
            </a:r>
            <a:r>
              <a:rPr lang="en-US" sz="2200" b="1" dirty="0"/>
              <a:t> chương, mục… </a:t>
            </a:r>
            <a:r>
              <a:rPr lang="en-US" sz="2200" b="1" dirty="0" err="1"/>
              <a:t>bấm</a:t>
            </a:r>
            <a:r>
              <a:rPr lang="en-US" sz="2200" b="1" dirty="0"/>
              <a:t> vào hình </a:t>
            </a:r>
            <a:r>
              <a:rPr lang="en-US" sz="2200" b="1" dirty="0" err="1"/>
              <a:t>cây</a:t>
            </a:r>
            <a:r>
              <a:rPr lang="en-US" sz="2200" b="1" dirty="0"/>
              <a:t> bút BÊN CẠNH MỖI CHỦ ĐỀ</a:t>
            </a:r>
            <a:endParaRPr lang="en-US" sz="2200" dirty="0"/>
          </a:p>
          <a:p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20E344BB-E23E-4198-B2C7-8E752C6A95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90140" y="61344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7AFFD0-715A-44B8-95AB-FEAE88A4FF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399261" y="1718285"/>
            <a:ext cx="3217333" cy="30195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3D55B-0DFD-46EA-B586-9BC681EB713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50836" y="4702692"/>
            <a:ext cx="64484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7726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1317</Words>
  <Application>Microsoft Office PowerPoint</Application>
  <PresentationFormat>Widescreen</PresentationFormat>
  <Paragraphs>133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Calibri</vt:lpstr>
      <vt:lpstr>Gill Sans MT</vt:lpstr>
      <vt:lpstr>Impact</vt:lpstr>
      <vt:lpstr>Tahoma</vt:lpstr>
      <vt:lpstr>Tahoma (Body)</vt:lpstr>
      <vt:lpstr>Times New Roman</vt:lpstr>
      <vt:lpstr>Verdana</vt:lpstr>
      <vt:lpstr>Badge</vt:lpstr>
      <vt:lpstr> HƯỚNG DẪN SỬ DỤNG  HỆ THỐNG LMS</vt:lpstr>
      <vt:lpstr>Nội dung tập huấn</vt:lpstr>
      <vt:lpstr>Tổng thể quy trình 6 bước</vt:lpstr>
      <vt:lpstr>Các quy ước  trong lớp Tập huấn</vt:lpstr>
      <vt:lpstr>1. Hướng dẫn đăng nhập</vt:lpstr>
      <vt:lpstr>2. Tạo lớp học mới, khai báo các thông tin liên quan;  </vt:lpstr>
      <vt:lpstr>2. Tạo lớp học mới, khai báo các thông tin liên quan;  </vt:lpstr>
      <vt:lpstr>2.Thông tin cơ bản của lớp</vt:lpstr>
      <vt:lpstr>3. TẠO NỘI DUNG TRONG LỚP HỌC</vt:lpstr>
      <vt:lpstr>3. THÊM NỘI DUNG BÀI HỌC</vt:lpstr>
      <vt:lpstr>4. tạo mã khóa (Enrolment key) để sv đăng ký vào lớp</vt:lpstr>
      <vt:lpstr>mã  đăng nhập khóa học</vt:lpstr>
      <vt:lpstr>Tạo danh mục ngân hàng câu hỏi</vt:lpstr>
      <vt:lpstr>Các tạo ngân hàng câu hỏi bằng word</vt:lpstr>
      <vt:lpstr>ĐỊnh dạng Aiken cho ngân hàng câu hỏi</vt:lpstr>
      <vt:lpstr>Định dạng GIFF</vt:lpstr>
      <vt:lpstr>6. tạo bài kiểm tra trắc ngiệm</vt:lpstr>
      <vt:lpstr>7. Tạo bài kiểm tra tự luận</vt:lpstr>
      <vt:lpstr>PowerPoint Presentation</vt:lpstr>
      <vt:lpstr>tạo bài  kiểm tra  tự luận</vt:lpstr>
      <vt:lpstr>7. Chấm bài tự luận</vt:lpstr>
      <vt:lpstr>8. diễn đàn - forum</vt:lpstr>
      <vt:lpstr>9. Xem điểm và lưu trữ</vt:lpstr>
      <vt:lpstr>10. Nhân bản khóa học</vt:lpstr>
      <vt:lpstr>11. bốn (4) cách truy cập Ứng dụng Truy cập moodle </vt:lpstr>
      <vt:lpstr>12. Các tài nguyên tham khảo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HƯỚNG DẪN SỬ DỤNG  HỆ THỐNG LMS</dc:title>
  <dc:creator>Le Viet. Thuy</dc:creator>
  <cp:lastModifiedBy>Acer</cp:lastModifiedBy>
  <cp:revision>18</cp:revision>
  <cp:lastPrinted>2020-02-13T08:44:15Z</cp:lastPrinted>
  <dcterms:created xsi:type="dcterms:W3CDTF">2020-02-07T04:41:24Z</dcterms:created>
  <dcterms:modified xsi:type="dcterms:W3CDTF">2020-02-13T08:49:12Z</dcterms:modified>
</cp:coreProperties>
</file>